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sldIdLst>
    <p:sldId id="257" r:id="rId5"/>
    <p:sldId id="258" r:id="rId6"/>
    <p:sldId id="259" r:id="rId7"/>
    <p:sldId id="264" r:id="rId8"/>
    <p:sldId id="266" r:id="rId9"/>
  </p:sldIdLst>
  <p:sldSz cx="6119813" cy="43195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E4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37F6A7-2284-FBB0-8617-F7FC0C06A270}" v="42" dt="2026-07-09T13:30:14.8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Dickson" userId="S::bdickson@pvacademies.derbyshire.sch.uk::a0d4fd47-097f-4319-b478-a4542c03faeb" providerId="AD" clId="Web-{8A37F6A7-2284-FBB0-8617-F7FC0C06A270}"/>
    <pc:docChg chg="modSld">
      <pc:chgData name="Bethany Dickson" userId="S::bdickson@pvacademies.derbyshire.sch.uk::a0d4fd47-097f-4319-b478-a4542c03faeb" providerId="AD" clId="Web-{8A37F6A7-2284-FBB0-8617-F7FC0C06A270}" dt="2026-07-09T13:30:14.870" v="41"/>
      <pc:docMkLst>
        <pc:docMk/>
      </pc:docMkLst>
      <pc:sldChg chg="modSp">
        <pc:chgData name="Bethany Dickson" userId="S::bdickson@pvacademies.derbyshire.sch.uk::a0d4fd47-097f-4319-b478-a4542c03faeb" providerId="AD" clId="Web-{8A37F6A7-2284-FBB0-8617-F7FC0C06A270}" dt="2026-07-09T13:30:14.870" v="41"/>
        <pc:sldMkLst>
          <pc:docMk/>
          <pc:sldMk cId="2921907240" sldId="266"/>
        </pc:sldMkLst>
        <pc:graphicFrameChg chg="mod modGraphic">
          <ac:chgData name="Bethany Dickson" userId="S::bdickson@pvacademies.derbyshire.sch.uk::a0d4fd47-097f-4319-b478-a4542c03faeb" providerId="AD" clId="Web-{8A37F6A7-2284-FBB0-8617-F7FC0C06A270}" dt="2026-07-09T13:30:14.870" v="41"/>
          <ac:graphicFrameMkLst>
            <pc:docMk/>
            <pc:sldMk cId="2921907240" sldId="266"/>
            <ac:graphicFrameMk id="5" creationId="{9556E042-EBCE-40A6-F218-F84ADBC73AE6}"/>
          </ac:graphicFrameMkLst>
        </pc:graphicFrameChg>
      </pc:sldChg>
    </pc:docChg>
  </pc:docChgLst>
  <pc:docChgLst>
    <pc:chgData name="Bethany Dickson" userId="S::bdickson@pvacademies.derbyshire.sch.uk::a0d4fd47-097f-4319-b478-a4542c03faeb" providerId="AD" clId="Web-{7AD7E106-08A7-415F-A6F4-98F423F1B39F}"/>
    <pc:docChg chg="delSld modSld">
      <pc:chgData name="Bethany Dickson" userId="S::bdickson@pvacademies.derbyshire.sch.uk::a0d4fd47-097f-4319-b478-a4542c03faeb" providerId="AD" clId="Web-{7AD7E106-08A7-415F-A6F4-98F423F1B39F}" dt="2026-07-03T09:52:56.466" v="126"/>
      <pc:docMkLst>
        <pc:docMk/>
      </pc:docMkLst>
      <pc:sldChg chg="addSp delSp modSp">
        <pc:chgData name="Bethany Dickson" userId="S::bdickson@pvacademies.derbyshire.sch.uk::a0d4fd47-097f-4319-b478-a4542c03faeb" providerId="AD" clId="Web-{7AD7E106-08A7-415F-A6F4-98F423F1B39F}" dt="2026-07-03T09:50:17.268" v="10" actId="14100"/>
        <pc:sldMkLst>
          <pc:docMk/>
          <pc:sldMk cId="191243481" sldId="259"/>
        </pc:sldMkLst>
        <pc:graphicFrameChg chg="add mod modGraphic">
          <ac:chgData name="Bethany Dickson" userId="S::bdickson@pvacademies.derbyshire.sch.uk::a0d4fd47-097f-4319-b478-a4542c03faeb" providerId="AD" clId="Web-{7AD7E106-08A7-415F-A6F4-98F423F1B39F}" dt="2026-07-03T09:48:43.918" v="4"/>
          <ac:graphicFrameMkLst>
            <pc:docMk/>
            <pc:sldMk cId="191243481" sldId="259"/>
            <ac:graphicFrameMk id="5" creationId="{D7CE1353-4DD4-317F-C3DB-D0AC1E0D1C17}"/>
          </ac:graphicFrameMkLst>
        </pc:graphicFrameChg>
        <pc:picChg chg="add mod">
          <ac:chgData name="Bethany Dickson" userId="S::bdickson@pvacademies.derbyshire.sch.uk::a0d4fd47-097f-4319-b478-a4542c03faeb" providerId="AD" clId="Web-{7AD7E106-08A7-415F-A6F4-98F423F1B39F}" dt="2026-07-03T09:50:17.268" v="10" actId="14100"/>
          <ac:picMkLst>
            <pc:docMk/>
            <pc:sldMk cId="191243481" sldId="259"/>
            <ac:picMk id="7" creationId="{7EEF11BF-6B97-4985-C12E-535BE88478AA}"/>
          </ac:picMkLst>
        </pc:picChg>
      </pc:sldChg>
      <pc:sldChg chg="modSp">
        <pc:chgData name="Bethany Dickson" userId="S::bdickson@pvacademies.derbyshire.sch.uk::a0d4fd47-097f-4319-b478-a4542c03faeb" providerId="AD" clId="Web-{7AD7E106-08A7-415F-A6F4-98F423F1B39F}" dt="2026-07-03T09:52:56.466" v="126"/>
        <pc:sldMkLst>
          <pc:docMk/>
          <pc:sldMk cId="2921907240" sldId="266"/>
        </pc:sldMkLst>
        <pc:graphicFrameChg chg="mod modGraphic">
          <ac:chgData name="Bethany Dickson" userId="S::bdickson@pvacademies.derbyshire.sch.uk::a0d4fd47-097f-4319-b478-a4542c03faeb" providerId="AD" clId="Web-{7AD7E106-08A7-415F-A6F4-98F423F1B39F}" dt="2026-07-03T09:52:56.466" v="126"/>
          <ac:graphicFrameMkLst>
            <pc:docMk/>
            <pc:sldMk cId="2921907240" sldId="266"/>
            <ac:graphicFrameMk id="5" creationId="{9556E042-EBCE-40A6-F218-F84ADBC73AE6}"/>
          </ac:graphicFrameMkLst>
        </pc:graphicFrameChg>
      </pc:sldChg>
    </pc:docChg>
  </pc:docChgLst>
  <pc:docChgLst>
    <pc:chgData name="Bethany Dickson" userId="a0d4fd47-097f-4319-b478-a4542c03faeb" providerId="ADAL" clId="{35D520A2-5FCC-45C6-ACCA-DAF932CD483D}"/>
    <pc:docChg chg="custSel modSld">
      <pc:chgData name="Bethany Dickson" userId="a0d4fd47-097f-4319-b478-a4542c03faeb" providerId="ADAL" clId="{35D520A2-5FCC-45C6-ACCA-DAF932CD483D}" dt="2026-07-02T13:51:44.083" v="164" actId="20577"/>
      <pc:docMkLst>
        <pc:docMk/>
      </pc:docMkLst>
      <pc:sldChg chg="modSp mod">
        <pc:chgData name="Bethany Dickson" userId="a0d4fd47-097f-4319-b478-a4542c03faeb" providerId="ADAL" clId="{35D520A2-5FCC-45C6-ACCA-DAF932CD483D}" dt="2026-07-02T13:21:03.565" v="5" actId="20577"/>
        <pc:sldMkLst>
          <pc:docMk/>
          <pc:sldMk cId="191243481" sldId="259"/>
        </pc:sldMkLst>
      </pc:sldChg>
      <pc:sldChg chg="modSp mod">
        <pc:chgData name="Bethany Dickson" userId="a0d4fd47-097f-4319-b478-a4542c03faeb" providerId="ADAL" clId="{35D520A2-5FCC-45C6-ACCA-DAF932CD483D}" dt="2026-07-02T13:51:44.083" v="164" actId="20577"/>
        <pc:sldMkLst>
          <pc:docMk/>
          <pc:sldMk cId="2921907240" sldId="266"/>
        </pc:sldMkLst>
        <pc:graphicFrameChg chg="modGraphic">
          <ac:chgData name="Bethany Dickson" userId="a0d4fd47-097f-4319-b478-a4542c03faeb" providerId="ADAL" clId="{35D520A2-5FCC-45C6-ACCA-DAF932CD483D}" dt="2026-07-02T13:51:44.083" v="164" actId="20577"/>
          <ac:graphicFrameMkLst>
            <pc:docMk/>
            <pc:sldMk cId="2921907240" sldId="266"/>
            <ac:graphicFrameMk id="5" creationId="{9556E042-EBCE-40A6-F218-F84ADBC73AE6}"/>
          </ac:graphicFrameMkLst>
        </pc:graphicFrameChg>
      </pc:sldChg>
    </pc:docChg>
  </pc:docChgLst>
  <pc:docChgLst>
    <pc:chgData name="Melanie Bentley" userId="S::mbentley@pvacademies.derbyshire.sch.uk::07e6fce9-67c8-4754-b7a6-e05b08b9fa11" providerId="AD" clId="Web-{BE7FB864-894E-396C-28C5-1E0BFD2B912F}"/>
    <pc:docChg chg="modSld">
      <pc:chgData name="Melanie Bentley" userId="S::mbentley@pvacademies.derbyshire.sch.uk::07e6fce9-67c8-4754-b7a6-e05b08b9fa11" providerId="AD" clId="Web-{BE7FB864-894E-396C-28C5-1E0BFD2B912F}" dt="2026-07-02T14:04:43.454" v="268"/>
      <pc:docMkLst>
        <pc:docMk/>
      </pc:docMkLst>
      <pc:sldChg chg="modSp">
        <pc:chgData name="Melanie Bentley" userId="S::mbentley@pvacademies.derbyshire.sch.uk::07e6fce9-67c8-4754-b7a6-e05b08b9fa11" providerId="AD" clId="Web-{BE7FB864-894E-396C-28C5-1E0BFD2B912F}" dt="2026-07-02T13:28:05.723" v="8"/>
        <pc:sldMkLst>
          <pc:docMk/>
          <pc:sldMk cId="191243481" sldId="259"/>
        </pc:sldMkLst>
        <pc:picChg chg="mod">
          <ac:chgData name="Melanie Bentley" userId="S::mbentley@pvacademies.derbyshire.sch.uk::07e6fce9-67c8-4754-b7a6-e05b08b9fa11" providerId="AD" clId="Web-{BE7FB864-894E-396C-28C5-1E0BFD2B912F}" dt="2026-07-02T13:23:00.716" v="2" actId="14100"/>
          <ac:picMkLst>
            <pc:docMk/>
            <pc:sldMk cId="191243481" sldId="259"/>
            <ac:picMk id="3" creationId="{653D601A-6B9B-B24F-954C-6D0ACC4C5EDD}"/>
          </ac:picMkLst>
        </pc:picChg>
      </pc:sldChg>
      <pc:sldChg chg="modSp">
        <pc:chgData name="Melanie Bentley" userId="S::mbentley@pvacademies.derbyshire.sch.uk::07e6fce9-67c8-4754-b7a6-e05b08b9fa11" providerId="AD" clId="Web-{BE7FB864-894E-396C-28C5-1E0BFD2B912F}" dt="2026-07-02T14:04:43.454" v="268"/>
        <pc:sldMkLst>
          <pc:docMk/>
          <pc:sldMk cId="2921907240" sldId="266"/>
        </pc:sldMkLst>
        <pc:graphicFrameChg chg="mod modGraphic">
          <ac:chgData name="Melanie Bentley" userId="S::mbentley@pvacademies.derbyshire.sch.uk::07e6fce9-67c8-4754-b7a6-e05b08b9fa11" providerId="AD" clId="Web-{BE7FB864-894E-396C-28C5-1E0BFD2B912F}" dt="2026-07-02T14:04:43.454" v="268"/>
          <ac:graphicFrameMkLst>
            <pc:docMk/>
            <pc:sldMk cId="2921907240" sldId="266"/>
            <ac:graphicFrameMk id="5" creationId="{9556E042-EBCE-40A6-F218-F84ADBC73AE6}"/>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8986" y="706933"/>
            <a:ext cx="5201841" cy="1503857"/>
          </a:xfrm>
        </p:spPr>
        <p:txBody>
          <a:bodyPr anchor="b"/>
          <a:lstStyle>
            <a:lvl1pPr algn="ctr">
              <a:defRPr sz="3779"/>
            </a:lvl1pPr>
          </a:lstStyle>
          <a:p>
            <a:r>
              <a:rPr lang="en-GB"/>
              <a:t>Click to edit Master title style</a:t>
            </a:r>
            <a:endParaRPr lang="en-US"/>
          </a:p>
        </p:txBody>
      </p:sp>
      <p:sp>
        <p:nvSpPr>
          <p:cNvPr id="3" name="Subtitle 2"/>
          <p:cNvSpPr>
            <a:spLocks noGrp="1"/>
          </p:cNvSpPr>
          <p:nvPr>
            <p:ph type="subTitle" idx="1"/>
          </p:nvPr>
        </p:nvSpPr>
        <p:spPr>
          <a:xfrm>
            <a:off x="764977" y="2268784"/>
            <a:ext cx="4589860" cy="1042900"/>
          </a:xfrm>
        </p:spPr>
        <p:txBody>
          <a:bodyPr/>
          <a:lstStyle>
            <a:lvl1pPr marL="0" indent="0" algn="ctr">
              <a:buNone/>
              <a:defRPr sz="1512"/>
            </a:lvl1pPr>
            <a:lvl2pPr marL="287990" indent="0" algn="ctr">
              <a:buNone/>
              <a:defRPr sz="1260"/>
            </a:lvl2pPr>
            <a:lvl3pPr marL="575981" indent="0" algn="ctr">
              <a:buNone/>
              <a:defRPr sz="1134"/>
            </a:lvl3pPr>
            <a:lvl4pPr marL="863971" indent="0" algn="ctr">
              <a:buNone/>
              <a:defRPr sz="1008"/>
            </a:lvl4pPr>
            <a:lvl5pPr marL="1151961" indent="0" algn="ctr">
              <a:buNone/>
              <a:defRPr sz="1008"/>
            </a:lvl5pPr>
            <a:lvl6pPr marL="1439951" indent="0" algn="ctr">
              <a:buNone/>
              <a:defRPr sz="1008"/>
            </a:lvl6pPr>
            <a:lvl7pPr marL="1727942" indent="0" algn="ctr">
              <a:buNone/>
              <a:defRPr sz="1008"/>
            </a:lvl7pPr>
            <a:lvl8pPr marL="2015932" indent="0" algn="ctr">
              <a:buNone/>
              <a:defRPr sz="1008"/>
            </a:lvl8pPr>
            <a:lvl9pPr marL="2303922" indent="0" algn="ctr">
              <a:buNone/>
              <a:defRPr sz="1008"/>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403730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012371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379491" y="229978"/>
            <a:ext cx="1319585" cy="3660651"/>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20738" y="229978"/>
            <a:ext cx="3882256" cy="3660651"/>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1482345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323711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17550" y="1076899"/>
            <a:ext cx="5278339" cy="1796828"/>
          </a:xfrm>
        </p:spPr>
        <p:txBody>
          <a:bodyPr anchor="b"/>
          <a:lstStyle>
            <a:lvl1pPr>
              <a:defRPr sz="3779"/>
            </a:lvl1pPr>
          </a:lstStyle>
          <a:p>
            <a:r>
              <a:rPr lang="en-GB"/>
              <a:t>Click to edit Master title style</a:t>
            </a:r>
            <a:endParaRPr lang="en-US"/>
          </a:p>
        </p:txBody>
      </p:sp>
      <p:sp>
        <p:nvSpPr>
          <p:cNvPr id="3" name="Text Placeholder 2"/>
          <p:cNvSpPr>
            <a:spLocks noGrp="1"/>
          </p:cNvSpPr>
          <p:nvPr>
            <p:ph type="body" idx="1"/>
          </p:nvPr>
        </p:nvSpPr>
        <p:spPr>
          <a:xfrm>
            <a:off x="417550" y="2890725"/>
            <a:ext cx="5278339" cy="944910"/>
          </a:xfrm>
        </p:spPr>
        <p:txBody>
          <a:bodyPr/>
          <a:lstStyle>
            <a:lvl1pPr marL="0" indent="0">
              <a:buNone/>
              <a:defRPr sz="1512">
                <a:solidFill>
                  <a:schemeClr val="tx1">
                    <a:tint val="82000"/>
                  </a:schemeClr>
                </a:solidFill>
              </a:defRPr>
            </a:lvl1pPr>
            <a:lvl2pPr marL="287990" indent="0">
              <a:buNone/>
              <a:defRPr sz="1260">
                <a:solidFill>
                  <a:schemeClr val="tx1">
                    <a:tint val="82000"/>
                  </a:schemeClr>
                </a:solidFill>
              </a:defRPr>
            </a:lvl2pPr>
            <a:lvl3pPr marL="575981" indent="0">
              <a:buNone/>
              <a:defRPr sz="1134">
                <a:solidFill>
                  <a:schemeClr val="tx1">
                    <a:tint val="82000"/>
                  </a:schemeClr>
                </a:solidFill>
              </a:defRPr>
            </a:lvl3pPr>
            <a:lvl4pPr marL="863971" indent="0">
              <a:buNone/>
              <a:defRPr sz="1008">
                <a:solidFill>
                  <a:schemeClr val="tx1">
                    <a:tint val="82000"/>
                  </a:schemeClr>
                </a:solidFill>
              </a:defRPr>
            </a:lvl4pPr>
            <a:lvl5pPr marL="1151961" indent="0">
              <a:buNone/>
              <a:defRPr sz="1008">
                <a:solidFill>
                  <a:schemeClr val="tx1">
                    <a:tint val="82000"/>
                  </a:schemeClr>
                </a:solidFill>
              </a:defRPr>
            </a:lvl5pPr>
            <a:lvl6pPr marL="1439951" indent="0">
              <a:buNone/>
              <a:defRPr sz="1008">
                <a:solidFill>
                  <a:schemeClr val="tx1">
                    <a:tint val="82000"/>
                  </a:schemeClr>
                </a:solidFill>
              </a:defRPr>
            </a:lvl6pPr>
            <a:lvl7pPr marL="1727942" indent="0">
              <a:buNone/>
              <a:defRPr sz="1008">
                <a:solidFill>
                  <a:schemeClr val="tx1">
                    <a:tint val="82000"/>
                  </a:schemeClr>
                </a:solidFill>
              </a:defRPr>
            </a:lvl7pPr>
            <a:lvl8pPr marL="2015932" indent="0">
              <a:buNone/>
              <a:defRPr sz="1008">
                <a:solidFill>
                  <a:schemeClr val="tx1">
                    <a:tint val="82000"/>
                  </a:schemeClr>
                </a:solidFill>
              </a:defRPr>
            </a:lvl8pPr>
            <a:lvl9pPr marL="2303922" indent="0">
              <a:buNone/>
              <a:defRPr sz="1008">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0188584-4114-2146-872C-B3F5720A8DA5}" type="datetimeFigureOut">
              <a:rPr lang="en-US" smtClean="0"/>
              <a:t>7/9/2026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64669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20737" y="1149890"/>
            <a:ext cx="2600921" cy="274073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3098155" y="1149890"/>
            <a:ext cx="2600921" cy="274073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40188584-4114-2146-872C-B3F5720A8DA5}" type="datetimeFigureOut">
              <a:rPr lang="en-US" smtClean="0"/>
              <a:t>7/9/2026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227660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1534" y="229979"/>
            <a:ext cx="5278339" cy="834921"/>
          </a:xfrm>
        </p:spPr>
        <p:txBody>
          <a:bodyPr/>
          <a:lstStyle/>
          <a:p>
            <a:r>
              <a:rPr lang="en-GB"/>
              <a:t>Click to edit Master title style</a:t>
            </a:r>
            <a:endParaRPr lang="en-US"/>
          </a:p>
        </p:txBody>
      </p:sp>
      <p:sp>
        <p:nvSpPr>
          <p:cNvPr id="3" name="Text Placeholder 2"/>
          <p:cNvSpPr>
            <a:spLocks noGrp="1"/>
          </p:cNvSpPr>
          <p:nvPr>
            <p:ph type="body" idx="1"/>
          </p:nvPr>
        </p:nvSpPr>
        <p:spPr>
          <a:xfrm>
            <a:off x="421535" y="1058899"/>
            <a:ext cx="2588967" cy="518950"/>
          </a:xfrm>
        </p:spPr>
        <p:txBody>
          <a:bodyPr anchor="b"/>
          <a:lstStyle>
            <a:lvl1pPr marL="0" indent="0">
              <a:buNone/>
              <a:defRPr sz="1512" b="1"/>
            </a:lvl1pPr>
            <a:lvl2pPr marL="287990" indent="0">
              <a:buNone/>
              <a:defRPr sz="1260" b="1"/>
            </a:lvl2pPr>
            <a:lvl3pPr marL="575981" indent="0">
              <a:buNone/>
              <a:defRPr sz="1134" b="1"/>
            </a:lvl3pPr>
            <a:lvl4pPr marL="863971" indent="0">
              <a:buNone/>
              <a:defRPr sz="1008" b="1"/>
            </a:lvl4pPr>
            <a:lvl5pPr marL="1151961" indent="0">
              <a:buNone/>
              <a:defRPr sz="1008" b="1"/>
            </a:lvl5pPr>
            <a:lvl6pPr marL="1439951" indent="0">
              <a:buNone/>
              <a:defRPr sz="1008" b="1"/>
            </a:lvl6pPr>
            <a:lvl7pPr marL="1727942" indent="0">
              <a:buNone/>
              <a:defRPr sz="1008" b="1"/>
            </a:lvl7pPr>
            <a:lvl8pPr marL="2015932" indent="0">
              <a:buNone/>
              <a:defRPr sz="1008" b="1"/>
            </a:lvl8pPr>
            <a:lvl9pPr marL="2303922" indent="0">
              <a:buNone/>
              <a:defRPr sz="1008" b="1"/>
            </a:lvl9pPr>
          </a:lstStyle>
          <a:p>
            <a:pPr lvl="0"/>
            <a:r>
              <a:rPr lang="en-GB"/>
              <a:t>Click to edit Master text styles</a:t>
            </a:r>
          </a:p>
        </p:txBody>
      </p:sp>
      <p:sp>
        <p:nvSpPr>
          <p:cNvPr id="4" name="Content Placeholder 3"/>
          <p:cNvSpPr>
            <a:spLocks noGrp="1"/>
          </p:cNvSpPr>
          <p:nvPr>
            <p:ph sz="half" idx="2"/>
          </p:nvPr>
        </p:nvSpPr>
        <p:spPr>
          <a:xfrm>
            <a:off x="421535" y="1577849"/>
            <a:ext cx="2588967" cy="23207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3098155" y="1058899"/>
            <a:ext cx="2601718" cy="518950"/>
          </a:xfrm>
        </p:spPr>
        <p:txBody>
          <a:bodyPr anchor="b"/>
          <a:lstStyle>
            <a:lvl1pPr marL="0" indent="0">
              <a:buNone/>
              <a:defRPr sz="1512" b="1"/>
            </a:lvl1pPr>
            <a:lvl2pPr marL="287990" indent="0">
              <a:buNone/>
              <a:defRPr sz="1260" b="1"/>
            </a:lvl2pPr>
            <a:lvl3pPr marL="575981" indent="0">
              <a:buNone/>
              <a:defRPr sz="1134" b="1"/>
            </a:lvl3pPr>
            <a:lvl4pPr marL="863971" indent="0">
              <a:buNone/>
              <a:defRPr sz="1008" b="1"/>
            </a:lvl4pPr>
            <a:lvl5pPr marL="1151961" indent="0">
              <a:buNone/>
              <a:defRPr sz="1008" b="1"/>
            </a:lvl5pPr>
            <a:lvl6pPr marL="1439951" indent="0">
              <a:buNone/>
              <a:defRPr sz="1008" b="1"/>
            </a:lvl6pPr>
            <a:lvl7pPr marL="1727942" indent="0">
              <a:buNone/>
              <a:defRPr sz="1008" b="1"/>
            </a:lvl7pPr>
            <a:lvl8pPr marL="2015932" indent="0">
              <a:buNone/>
              <a:defRPr sz="1008" b="1"/>
            </a:lvl8pPr>
            <a:lvl9pPr marL="2303922" indent="0">
              <a:buNone/>
              <a:defRPr sz="1008" b="1"/>
            </a:lvl9pPr>
          </a:lstStyle>
          <a:p>
            <a:pPr lvl="0"/>
            <a:r>
              <a:rPr lang="en-GB"/>
              <a:t>Click to edit Master text styles</a:t>
            </a:r>
          </a:p>
        </p:txBody>
      </p:sp>
      <p:sp>
        <p:nvSpPr>
          <p:cNvPr id="6" name="Content Placeholder 5"/>
          <p:cNvSpPr>
            <a:spLocks noGrp="1"/>
          </p:cNvSpPr>
          <p:nvPr>
            <p:ph sz="quarter" idx="4"/>
          </p:nvPr>
        </p:nvSpPr>
        <p:spPr>
          <a:xfrm>
            <a:off x="3098155" y="1577849"/>
            <a:ext cx="2601718" cy="232077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40188584-4114-2146-872C-B3F5720A8DA5}" type="datetimeFigureOut">
              <a:rPr lang="en-US" smtClean="0"/>
              <a:t>7/9/2026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80908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40188584-4114-2146-872C-B3F5720A8DA5}" type="datetimeFigureOut">
              <a:rPr lang="en-US" smtClean="0"/>
              <a:t>7/9/2026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740409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188584-4114-2146-872C-B3F5720A8DA5}" type="datetimeFigureOut">
              <a:rPr lang="en-US" smtClean="0"/>
              <a:t>7/9/2026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1276572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21534" y="287972"/>
            <a:ext cx="1973799" cy="1007904"/>
          </a:xfrm>
        </p:spPr>
        <p:txBody>
          <a:bodyPr anchor="b"/>
          <a:lstStyle>
            <a:lvl1pPr>
              <a:defRPr sz="2016"/>
            </a:lvl1pPr>
          </a:lstStyle>
          <a:p>
            <a:r>
              <a:rPr lang="en-GB"/>
              <a:t>Click to edit Master title style</a:t>
            </a:r>
            <a:endParaRPr lang="en-US"/>
          </a:p>
        </p:txBody>
      </p:sp>
      <p:sp>
        <p:nvSpPr>
          <p:cNvPr id="3" name="Content Placeholder 2"/>
          <p:cNvSpPr>
            <a:spLocks noGrp="1"/>
          </p:cNvSpPr>
          <p:nvPr>
            <p:ph idx="1"/>
          </p:nvPr>
        </p:nvSpPr>
        <p:spPr>
          <a:xfrm>
            <a:off x="2601718" y="621942"/>
            <a:ext cx="3098155" cy="3069707"/>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21534" y="1295877"/>
            <a:ext cx="1973799" cy="2400771"/>
          </a:xfrm>
        </p:spPr>
        <p:txBody>
          <a:bodyPr/>
          <a:lstStyle>
            <a:lvl1pPr marL="0" indent="0">
              <a:buNone/>
              <a:defRPr sz="1008"/>
            </a:lvl1pPr>
            <a:lvl2pPr marL="287990" indent="0">
              <a:buNone/>
              <a:defRPr sz="882"/>
            </a:lvl2pPr>
            <a:lvl3pPr marL="575981" indent="0">
              <a:buNone/>
              <a:defRPr sz="756"/>
            </a:lvl3pPr>
            <a:lvl4pPr marL="863971" indent="0">
              <a:buNone/>
              <a:defRPr sz="630"/>
            </a:lvl4pPr>
            <a:lvl5pPr marL="1151961" indent="0">
              <a:buNone/>
              <a:defRPr sz="630"/>
            </a:lvl5pPr>
            <a:lvl6pPr marL="1439951" indent="0">
              <a:buNone/>
              <a:defRPr sz="630"/>
            </a:lvl6pPr>
            <a:lvl7pPr marL="1727942" indent="0">
              <a:buNone/>
              <a:defRPr sz="630"/>
            </a:lvl7pPr>
            <a:lvl8pPr marL="2015932" indent="0">
              <a:buNone/>
              <a:defRPr sz="630"/>
            </a:lvl8pPr>
            <a:lvl9pPr marL="2303922" indent="0">
              <a:buNone/>
              <a:defRPr sz="630"/>
            </a:lvl9pPr>
          </a:lstStyle>
          <a:p>
            <a:pPr lvl="0"/>
            <a:r>
              <a:rPr lang="en-GB"/>
              <a:t>Click to edit Master text styles</a:t>
            </a:r>
          </a:p>
        </p:txBody>
      </p:sp>
      <p:sp>
        <p:nvSpPr>
          <p:cNvPr id="5" name="Date Placeholder 4"/>
          <p:cNvSpPr>
            <a:spLocks noGrp="1"/>
          </p:cNvSpPr>
          <p:nvPr>
            <p:ph type="dt" sz="half" idx="10"/>
          </p:nvPr>
        </p:nvSpPr>
        <p:spPr/>
        <p:txBody>
          <a:bodyPr/>
          <a:lstStyle/>
          <a:p>
            <a:fld id="{40188584-4114-2146-872C-B3F5720A8DA5}" type="datetimeFigureOut">
              <a:rPr lang="en-US" smtClean="0"/>
              <a:t>7/9/2026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2675269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21534" y="287972"/>
            <a:ext cx="1973799" cy="1007904"/>
          </a:xfrm>
        </p:spPr>
        <p:txBody>
          <a:bodyPr anchor="b"/>
          <a:lstStyle>
            <a:lvl1pPr>
              <a:defRPr sz="2016"/>
            </a:lvl1pPr>
          </a:lstStyle>
          <a:p>
            <a:r>
              <a:rPr lang="en-GB"/>
              <a:t>Click to edit Master title style</a:t>
            </a:r>
            <a:endParaRPr lang="en-US"/>
          </a:p>
        </p:txBody>
      </p:sp>
      <p:sp>
        <p:nvSpPr>
          <p:cNvPr id="3" name="Picture Placeholder 2"/>
          <p:cNvSpPr>
            <a:spLocks noGrp="1" noChangeAspect="1"/>
          </p:cNvSpPr>
          <p:nvPr>
            <p:ph type="pic" idx="1"/>
          </p:nvPr>
        </p:nvSpPr>
        <p:spPr>
          <a:xfrm>
            <a:off x="2601718" y="621942"/>
            <a:ext cx="3098155" cy="3069707"/>
          </a:xfrm>
        </p:spPr>
        <p:txBody>
          <a:bodyPr anchor="t"/>
          <a:lstStyle>
            <a:lvl1pPr marL="0" indent="0">
              <a:buNone/>
              <a:defRPr sz="2016"/>
            </a:lvl1pPr>
            <a:lvl2pPr marL="287990" indent="0">
              <a:buNone/>
              <a:defRPr sz="1764"/>
            </a:lvl2pPr>
            <a:lvl3pPr marL="575981" indent="0">
              <a:buNone/>
              <a:defRPr sz="1512"/>
            </a:lvl3pPr>
            <a:lvl4pPr marL="863971" indent="0">
              <a:buNone/>
              <a:defRPr sz="1260"/>
            </a:lvl4pPr>
            <a:lvl5pPr marL="1151961" indent="0">
              <a:buNone/>
              <a:defRPr sz="1260"/>
            </a:lvl5pPr>
            <a:lvl6pPr marL="1439951" indent="0">
              <a:buNone/>
              <a:defRPr sz="1260"/>
            </a:lvl6pPr>
            <a:lvl7pPr marL="1727942" indent="0">
              <a:buNone/>
              <a:defRPr sz="1260"/>
            </a:lvl7pPr>
            <a:lvl8pPr marL="2015932" indent="0">
              <a:buNone/>
              <a:defRPr sz="1260"/>
            </a:lvl8pPr>
            <a:lvl9pPr marL="2303922" indent="0">
              <a:buNone/>
              <a:defRPr sz="1260"/>
            </a:lvl9pPr>
          </a:lstStyle>
          <a:p>
            <a:r>
              <a:rPr lang="en-GB"/>
              <a:t>Click icon to add picture</a:t>
            </a:r>
            <a:endParaRPr lang="en-US"/>
          </a:p>
        </p:txBody>
      </p:sp>
      <p:sp>
        <p:nvSpPr>
          <p:cNvPr id="4" name="Text Placeholder 3"/>
          <p:cNvSpPr>
            <a:spLocks noGrp="1"/>
          </p:cNvSpPr>
          <p:nvPr>
            <p:ph type="body" sz="half" idx="2"/>
          </p:nvPr>
        </p:nvSpPr>
        <p:spPr>
          <a:xfrm>
            <a:off x="421534" y="1295877"/>
            <a:ext cx="1973799" cy="2400771"/>
          </a:xfrm>
        </p:spPr>
        <p:txBody>
          <a:bodyPr/>
          <a:lstStyle>
            <a:lvl1pPr marL="0" indent="0">
              <a:buNone/>
              <a:defRPr sz="1008"/>
            </a:lvl1pPr>
            <a:lvl2pPr marL="287990" indent="0">
              <a:buNone/>
              <a:defRPr sz="882"/>
            </a:lvl2pPr>
            <a:lvl3pPr marL="575981" indent="0">
              <a:buNone/>
              <a:defRPr sz="756"/>
            </a:lvl3pPr>
            <a:lvl4pPr marL="863971" indent="0">
              <a:buNone/>
              <a:defRPr sz="630"/>
            </a:lvl4pPr>
            <a:lvl5pPr marL="1151961" indent="0">
              <a:buNone/>
              <a:defRPr sz="630"/>
            </a:lvl5pPr>
            <a:lvl6pPr marL="1439951" indent="0">
              <a:buNone/>
              <a:defRPr sz="630"/>
            </a:lvl6pPr>
            <a:lvl7pPr marL="1727942" indent="0">
              <a:buNone/>
              <a:defRPr sz="630"/>
            </a:lvl7pPr>
            <a:lvl8pPr marL="2015932" indent="0">
              <a:buNone/>
              <a:defRPr sz="630"/>
            </a:lvl8pPr>
            <a:lvl9pPr marL="2303922" indent="0">
              <a:buNone/>
              <a:defRPr sz="630"/>
            </a:lvl9pPr>
          </a:lstStyle>
          <a:p>
            <a:pPr lvl="0"/>
            <a:r>
              <a:rPr lang="en-GB"/>
              <a:t>Click to edit Master text styles</a:t>
            </a:r>
          </a:p>
        </p:txBody>
      </p:sp>
      <p:sp>
        <p:nvSpPr>
          <p:cNvPr id="5" name="Date Placeholder 4"/>
          <p:cNvSpPr>
            <a:spLocks noGrp="1"/>
          </p:cNvSpPr>
          <p:nvPr>
            <p:ph type="dt" sz="half" idx="10"/>
          </p:nvPr>
        </p:nvSpPr>
        <p:spPr/>
        <p:txBody>
          <a:bodyPr/>
          <a:lstStyle/>
          <a:p>
            <a:fld id="{40188584-4114-2146-872C-B3F5720A8DA5}" type="datetimeFigureOut">
              <a:rPr lang="en-US" smtClean="0"/>
              <a:t>7/9/2026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90A8C1-0D60-A440-BB24-01B9C05B32CA}" type="slidenum">
              <a:rPr lang="en-US" smtClean="0"/>
              <a:t>‹#›</a:t>
            </a:fld>
            <a:endParaRPr lang="en-US"/>
          </a:p>
        </p:txBody>
      </p:sp>
    </p:spTree>
    <p:extLst>
      <p:ext uri="{BB962C8B-B14F-4D97-AF65-F5344CB8AC3E}">
        <p14:creationId xmlns:p14="http://schemas.microsoft.com/office/powerpoint/2010/main" val="1273091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0737" y="229979"/>
            <a:ext cx="5278339" cy="834921"/>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20737" y="1149890"/>
            <a:ext cx="5278339" cy="27407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20737" y="4003619"/>
            <a:ext cx="1376958" cy="229978"/>
          </a:xfrm>
          <a:prstGeom prst="rect">
            <a:avLst/>
          </a:prstGeom>
        </p:spPr>
        <p:txBody>
          <a:bodyPr vert="horz" lIns="91440" tIns="45720" rIns="91440" bIns="45720" rtlCol="0" anchor="ctr"/>
          <a:lstStyle>
            <a:lvl1pPr algn="l">
              <a:defRPr sz="756">
                <a:solidFill>
                  <a:schemeClr val="tx1">
                    <a:tint val="82000"/>
                  </a:schemeClr>
                </a:solidFill>
              </a:defRPr>
            </a:lvl1pPr>
          </a:lstStyle>
          <a:p>
            <a:fld id="{40188584-4114-2146-872C-B3F5720A8DA5}" type="datetimeFigureOut">
              <a:rPr lang="en-US" smtClean="0"/>
              <a:t>7/9/2026</a:t>
            </a:fld>
            <a:endParaRPr lang="en-US"/>
          </a:p>
        </p:txBody>
      </p:sp>
      <p:sp>
        <p:nvSpPr>
          <p:cNvPr id="5" name="Footer Placeholder 4"/>
          <p:cNvSpPr>
            <a:spLocks noGrp="1"/>
          </p:cNvSpPr>
          <p:nvPr>
            <p:ph type="ftr" sz="quarter" idx="3"/>
          </p:nvPr>
        </p:nvSpPr>
        <p:spPr>
          <a:xfrm>
            <a:off x="2027188" y="4003619"/>
            <a:ext cx="2065437" cy="229978"/>
          </a:xfrm>
          <a:prstGeom prst="rect">
            <a:avLst/>
          </a:prstGeom>
        </p:spPr>
        <p:txBody>
          <a:bodyPr vert="horz" lIns="91440" tIns="45720" rIns="91440" bIns="45720" rtlCol="0" anchor="ctr"/>
          <a:lstStyle>
            <a:lvl1pPr algn="ctr">
              <a:defRPr sz="756">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4322118" y="4003619"/>
            <a:ext cx="1376958" cy="229978"/>
          </a:xfrm>
          <a:prstGeom prst="rect">
            <a:avLst/>
          </a:prstGeom>
        </p:spPr>
        <p:txBody>
          <a:bodyPr vert="horz" lIns="91440" tIns="45720" rIns="91440" bIns="45720" rtlCol="0" anchor="ctr"/>
          <a:lstStyle>
            <a:lvl1pPr algn="r">
              <a:defRPr sz="756">
                <a:solidFill>
                  <a:schemeClr val="tx1">
                    <a:tint val="82000"/>
                  </a:schemeClr>
                </a:solidFill>
              </a:defRPr>
            </a:lvl1pPr>
          </a:lstStyle>
          <a:p>
            <a:fld id="{2690A8C1-0D60-A440-BB24-01B9C05B32CA}" type="slidenum">
              <a:rPr lang="en-US" smtClean="0"/>
              <a:t>‹#›</a:t>
            </a:fld>
            <a:endParaRPr lang="en-US"/>
          </a:p>
        </p:txBody>
      </p:sp>
    </p:spTree>
    <p:extLst>
      <p:ext uri="{BB962C8B-B14F-4D97-AF65-F5344CB8AC3E}">
        <p14:creationId xmlns:p14="http://schemas.microsoft.com/office/powerpoint/2010/main" val="35392440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575981"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5" indent="-143995" algn="l" defTabSz="575981"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85" indent="-143995" algn="l" defTabSz="575981"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76" indent="-143995" algn="l" defTabSz="575981"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66"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56"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4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93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92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91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81" rtl="0" eaLnBrk="1" latinLnBrk="0" hangingPunct="1">
        <a:defRPr sz="1134" kern="1200">
          <a:solidFill>
            <a:schemeClr val="tx1"/>
          </a:solidFill>
          <a:latin typeface="+mn-lt"/>
          <a:ea typeface="+mn-ea"/>
          <a:cs typeface="+mn-cs"/>
        </a:defRPr>
      </a:lvl1pPr>
      <a:lvl2pPr marL="287990" algn="l" defTabSz="575981" rtl="0" eaLnBrk="1" latinLnBrk="0" hangingPunct="1">
        <a:defRPr sz="1134" kern="1200">
          <a:solidFill>
            <a:schemeClr val="tx1"/>
          </a:solidFill>
          <a:latin typeface="+mn-lt"/>
          <a:ea typeface="+mn-ea"/>
          <a:cs typeface="+mn-cs"/>
        </a:defRPr>
      </a:lvl2pPr>
      <a:lvl3pPr marL="575981" algn="l" defTabSz="575981" rtl="0" eaLnBrk="1" latinLnBrk="0" hangingPunct="1">
        <a:defRPr sz="1134" kern="1200">
          <a:solidFill>
            <a:schemeClr val="tx1"/>
          </a:solidFill>
          <a:latin typeface="+mn-lt"/>
          <a:ea typeface="+mn-ea"/>
          <a:cs typeface="+mn-cs"/>
        </a:defRPr>
      </a:lvl3pPr>
      <a:lvl4pPr marL="863971" algn="l" defTabSz="575981" rtl="0" eaLnBrk="1" latinLnBrk="0" hangingPunct="1">
        <a:defRPr sz="1134" kern="1200">
          <a:solidFill>
            <a:schemeClr val="tx1"/>
          </a:solidFill>
          <a:latin typeface="+mn-lt"/>
          <a:ea typeface="+mn-ea"/>
          <a:cs typeface="+mn-cs"/>
        </a:defRPr>
      </a:lvl4pPr>
      <a:lvl5pPr marL="1151961" algn="l" defTabSz="575981" rtl="0" eaLnBrk="1" latinLnBrk="0" hangingPunct="1">
        <a:defRPr sz="1134" kern="1200">
          <a:solidFill>
            <a:schemeClr val="tx1"/>
          </a:solidFill>
          <a:latin typeface="+mn-lt"/>
          <a:ea typeface="+mn-ea"/>
          <a:cs typeface="+mn-cs"/>
        </a:defRPr>
      </a:lvl5pPr>
      <a:lvl6pPr marL="1439951" algn="l" defTabSz="575981" rtl="0" eaLnBrk="1" latinLnBrk="0" hangingPunct="1">
        <a:defRPr sz="1134" kern="1200">
          <a:solidFill>
            <a:schemeClr val="tx1"/>
          </a:solidFill>
          <a:latin typeface="+mn-lt"/>
          <a:ea typeface="+mn-ea"/>
          <a:cs typeface="+mn-cs"/>
        </a:defRPr>
      </a:lvl6pPr>
      <a:lvl7pPr marL="1727942" algn="l" defTabSz="575981" rtl="0" eaLnBrk="1" latinLnBrk="0" hangingPunct="1">
        <a:defRPr sz="1134" kern="1200">
          <a:solidFill>
            <a:schemeClr val="tx1"/>
          </a:solidFill>
          <a:latin typeface="+mn-lt"/>
          <a:ea typeface="+mn-ea"/>
          <a:cs typeface="+mn-cs"/>
        </a:defRPr>
      </a:lvl7pPr>
      <a:lvl8pPr marL="2015932" algn="l" defTabSz="575981" rtl="0" eaLnBrk="1" latinLnBrk="0" hangingPunct="1">
        <a:defRPr sz="1134" kern="1200">
          <a:solidFill>
            <a:schemeClr val="tx1"/>
          </a:solidFill>
          <a:latin typeface="+mn-lt"/>
          <a:ea typeface="+mn-ea"/>
          <a:cs typeface="+mn-cs"/>
        </a:defRPr>
      </a:lvl8pPr>
      <a:lvl9pPr marL="2303922" algn="l" defTabSz="575981"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pe-and-sport-premium-for-primary-schools"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s://www.gov.uk/government/publications/pe-and-sport-premium-conditions-of-grant-2025-to-2026"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theflyinghightrust.sharepoint.com/:w:/r/sites/PVACurriculum2021-22/Shared%20Documents/General/01.%20Curriculum%20planning/03.%20Curriculum%20Maps/2025-2026/Enquiry%20and%20discrete%20subjects/PVA%20PE%20Curriculum%20Map%20V4.docx?d=wa342286648e546c2a3207f975692b963&amp;csf=1&amp;web=1&amp;e=FQsbBO"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ollage of children playing basketball&#10;&#10;AI-generated content may be incorrect.">
            <a:extLst>
              <a:ext uri="{FF2B5EF4-FFF2-40B4-BE49-F238E27FC236}">
                <a16:creationId xmlns:a16="http://schemas.microsoft.com/office/drawing/2014/main" id="{652499ED-E288-CEDF-2747-6811C7508FA6}"/>
              </a:ext>
            </a:extLst>
          </p:cNvPr>
          <p:cNvPicPr>
            <a:picLocks noChangeAspect="1"/>
          </p:cNvPicPr>
          <p:nvPr/>
        </p:nvPicPr>
        <p:blipFill>
          <a:blip r:embed="rId2"/>
          <a:stretch>
            <a:fillRect/>
          </a:stretch>
        </p:blipFill>
        <p:spPr>
          <a:xfrm>
            <a:off x="4333" y="0"/>
            <a:ext cx="6111146" cy="4319588"/>
          </a:xfrm>
          <a:prstGeom prst="rect">
            <a:avLst/>
          </a:prstGeom>
        </p:spPr>
      </p:pic>
    </p:spTree>
    <p:extLst>
      <p:ext uri="{BB962C8B-B14F-4D97-AF65-F5344CB8AC3E}">
        <p14:creationId xmlns:p14="http://schemas.microsoft.com/office/powerpoint/2010/main" val="1545357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66DBE-18A7-A19C-92D3-CC996F629742}"/>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7CAAD77C-C201-D385-6F94-B57DFA3AC955}"/>
              </a:ext>
            </a:extLst>
          </p:cNvPr>
          <p:cNvPicPr>
            <a:picLocks noChangeAspect="1"/>
          </p:cNvPicPr>
          <p:nvPr/>
        </p:nvPicPr>
        <p:blipFill>
          <a:blip r:embed="rId2"/>
          <a:stretch>
            <a:fillRect/>
          </a:stretch>
        </p:blipFill>
        <p:spPr>
          <a:xfrm>
            <a:off x="0" y="-2948"/>
            <a:ext cx="6154057" cy="4325484"/>
          </a:xfrm>
          <a:prstGeom prst="rect">
            <a:avLst/>
          </a:prstGeom>
        </p:spPr>
      </p:pic>
      <p:sp>
        <p:nvSpPr>
          <p:cNvPr id="2" name="TextBox 1">
            <a:extLst>
              <a:ext uri="{FF2B5EF4-FFF2-40B4-BE49-F238E27FC236}">
                <a16:creationId xmlns:a16="http://schemas.microsoft.com/office/drawing/2014/main" id="{D74AD989-60DA-E3F8-4931-F4AB2DA34FC1}"/>
              </a:ext>
            </a:extLst>
          </p:cNvPr>
          <p:cNvSpPr txBox="1"/>
          <p:nvPr/>
        </p:nvSpPr>
        <p:spPr>
          <a:xfrm>
            <a:off x="241825" y="211597"/>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PE and sport premium monitoring and tracking form</a:t>
            </a:r>
            <a:r>
              <a:rPr lang="en-GB" sz="1200" b="1">
                <a:latin typeface="Calibri" panose="020F0502020204030204" pitchFamily="34" charset="0"/>
                <a:cs typeface="Calibri" panose="020F0502020204030204" pitchFamily="34" charset="0"/>
              </a:rPr>
              <a:t> </a:t>
            </a:r>
            <a:endParaRPr lang="en-US" sz="1200" b="1">
              <a:latin typeface="Calibri" panose="020F0502020204030204" pitchFamily="34" charset="0"/>
              <a:cs typeface="Calibri" panose="020F0502020204030204" pitchFamily="34" charset="0"/>
            </a:endParaRPr>
          </a:p>
        </p:txBody>
      </p:sp>
      <p:sp>
        <p:nvSpPr>
          <p:cNvPr id="6" name="Text Box 2">
            <a:extLst>
              <a:ext uri="{FF2B5EF4-FFF2-40B4-BE49-F238E27FC236}">
                <a16:creationId xmlns:a16="http://schemas.microsoft.com/office/drawing/2014/main" id="{E75BBE26-0E13-8E2A-5BAF-A450B00A85BD}"/>
              </a:ext>
            </a:extLst>
          </p:cNvPr>
          <p:cNvSpPr txBox="1">
            <a:spLocks noChangeArrowheads="1"/>
          </p:cNvSpPr>
          <p:nvPr/>
        </p:nvSpPr>
        <p:spPr bwMode="auto">
          <a:xfrm>
            <a:off x="241825" y="693328"/>
            <a:ext cx="5787500" cy="3424476"/>
          </a:xfrm>
          <a:prstGeom prst="rect">
            <a:avLst/>
          </a:prstGeom>
          <a:solidFill>
            <a:srgbClr val="FFFFFF"/>
          </a:solidFill>
          <a:ln w="9525">
            <a:solidFill>
              <a:schemeClr val="bg1"/>
            </a:solidFill>
            <a:miter lim="800000"/>
            <a:headEnd/>
            <a:tailEnd/>
          </a:ln>
        </p:spPr>
        <p:txBody>
          <a:bodyPr rot="0" vert="horz" wrap="square" lIns="91440" tIns="45720" rIns="91440" bIns="45720" anchor="t" anchorCtr="0">
            <a:noAutofit/>
          </a:bodyPr>
          <a:lstStyle/>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It is intended that this template should be used as preparation for the completion of the statutory DfE PE and sport premium digital expenditure reporting return. You can upload data (including swimming) from this template onto this platform once it becomes accessible.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The template is a working document that you can amend and update during the year.</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You should use your evaluation of last year’s funding to help you decide what to do this academic year, how you will do it, and what impact you expect it to have.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All spending of the funding must conform with the terms outlined in the conditions of grant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The summative digital expenditure reporting from June 2026 will continue to include swimming and water safety information. PE and sport premium funding can be used to provide top-up lessons, where necessary, to ensure pupils meet national curriculum swimming requirements</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To ensure funding is used effectively and based on your school’s needs; guidance and examples of best practice across schools can be found here.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You must use the funding to make additional and sustainable improvements to the PE and sport in your school. </a:t>
            </a:r>
          </a:p>
          <a:p>
            <a:pPr marL="171450" marR="419100" lvl="0" indent="-171450">
              <a:lnSpc>
                <a:spcPct val="124000"/>
              </a:lnSpc>
              <a:buFont typeface="Arial" panose="020B0604020202020204" pitchFamily="34" charset="0"/>
              <a:buChar char="•"/>
            </a:pPr>
            <a:r>
              <a:rPr lang="en-GB" sz="850">
                <a:effectLst/>
                <a:latin typeface="Calibri" panose="020F0502020204030204" pitchFamily="34" charset="0"/>
                <a:ea typeface="Calibri" panose="020F0502020204030204" pitchFamily="34" charset="0"/>
                <a:cs typeface="Calibri" panose="020F0502020204030204" pitchFamily="34" charset="0"/>
              </a:rPr>
              <a:t>You must develop and add to the PESSPA activities that your school already offers.</a:t>
            </a:r>
          </a:p>
          <a:p>
            <a:pPr marR="312420">
              <a:lnSpc>
                <a:spcPct val="124000"/>
              </a:lnSpc>
              <a:spcBef>
                <a:spcPts val="5"/>
              </a:spcBef>
              <a:buNone/>
            </a:pPr>
            <a:endParaRPr lang="en-GB" sz="850">
              <a:effectLst/>
              <a:latin typeface="Calibri" panose="020F0502020204030204" pitchFamily="34" charset="0"/>
              <a:ea typeface="Calibri" panose="020F0502020204030204" pitchFamily="34" charset="0"/>
              <a:cs typeface="Calibri" panose="020F0502020204030204" pitchFamily="34" charset="0"/>
            </a:endParaRPr>
          </a:p>
          <a:p>
            <a:pPr marL="73025" marR="312420">
              <a:lnSpc>
                <a:spcPct val="124000"/>
              </a:lnSpc>
              <a:spcBef>
                <a:spcPts val="5"/>
              </a:spcBef>
              <a:buNone/>
            </a:pPr>
            <a:r>
              <a:rPr lang="en-US" sz="850" b="1">
                <a:effectLst/>
                <a:latin typeface="Calibri" panose="020F0502020204030204" pitchFamily="34" charset="0"/>
                <a:ea typeface="Calibri" panose="020F0502020204030204" pitchFamily="34" charset="0"/>
                <a:cs typeface="Calibri" panose="020F0502020204030204" pitchFamily="34" charset="0"/>
              </a:rPr>
              <a:t>Useful Links:</a:t>
            </a:r>
            <a:endParaRPr lang="en-GB" sz="850" b="1">
              <a:latin typeface="Calibri" panose="020F0502020204030204" pitchFamily="34" charset="0"/>
              <a:ea typeface="Calibri" panose="020F0502020204030204" pitchFamily="34" charset="0"/>
              <a:cs typeface="Calibri" panose="020F0502020204030204" pitchFamily="34" charset="0"/>
            </a:endParaRPr>
          </a:p>
          <a:p>
            <a:pPr marL="244475" marR="312420" indent="-171450">
              <a:lnSpc>
                <a:spcPct val="124000"/>
              </a:lnSpc>
              <a:spcBef>
                <a:spcPts val="5"/>
              </a:spcBef>
              <a:buFont typeface="Arial" panose="020B0604020202020204" pitchFamily="34" charset="0"/>
              <a:buChar char="•"/>
            </a:pPr>
            <a:r>
              <a:rPr lang="en-GB" sz="900">
                <a:latin typeface="Calibri" panose="020F0502020204030204" pitchFamily="34" charset="0"/>
                <a:cs typeface="Calibri" panose="020F0502020204030204" pitchFamily="34" charset="0"/>
                <a:hlinkClick r:id="rId3"/>
              </a:rPr>
              <a:t>PE and sport premium for primary schools - GOV.UK</a:t>
            </a:r>
            <a:endParaRPr lang="en-GB" sz="900">
              <a:latin typeface="Calibri" panose="020F0502020204030204" pitchFamily="34" charset="0"/>
              <a:cs typeface="Calibri" panose="020F0502020204030204" pitchFamily="34" charset="0"/>
            </a:endParaRPr>
          </a:p>
          <a:p>
            <a:pPr marL="244475" marR="312420" indent="-171450">
              <a:lnSpc>
                <a:spcPct val="124000"/>
              </a:lnSpc>
              <a:spcBef>
                <a:spcPts val="5"/>
              </a:spcBef>
              <a:buFont typeface="Arial" panose="020B0604020202020204" pitchFamily="34" charset="0"/>
              <a:buChar char="•"/>
            </a:pPr>
            <a:r>
              <a:rPr lang="en-GB" sz="900">
                <a:latin typeface="Calibri" panose="020F0502020204030204" pitchFamily="34" charset="0"/>
                <a:cs typeface="Calibri" panose="020F0502020204030204" pitchFamily="34" charset="0"/>
                <a:hlinkClick r:id="rId4"/>
              </a:rPr>
              <a:t>PE and sport premium: conditions of grant 2025 to 2026 - GOV.UK</a:t>
            </a:r>
            <a:endParaRPr lang="en-GB" sz="85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49483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D0551-469A-DEBD-2409-100B2C306D33}"/>
            </a:ext>
          </a:extLst>
        </p:cNvPr>
        <p:cNvGrpSpPr/>
        <p:nvPr/>
      </p:nvGrpSpPr>
      <p:grpSpPr>
        <a:xfrm>
          <a:off x="0" y="0"/>
          <a:ext cx="0" cy="0"/>
          <a:chOff x="0" y="0"/>
          <a:chExt cx="0" cy="0"/>
        </a:xfrm>
      </p:grpSpPr>
      <p:pic>
        <p:nvPicPr>
          <p:cNvPr id="3" name="Picture 2" descr="A screenshot of a computer&#10;&#10;AI-generated content may be incorrect.">
            <a:extLst>
              <a:ext uri="{FF2B5EF4-FFF2-40B4-BE49-F238E27FC236}">
                <a16:creationId xmlns:a16="http://schemas.microsoft.com/office/drawing/2014/main" id="{653D601A-6B9B-B24F-954C-6D0ACC4C5EDD}"/>
              </a:ext>
            </a:extLst>
          </p:cNvPr>
          <p:cNvPicPr>
            <a:picLocks noChangeAspect="1"/>
          </p:cNvPicPr>
          <p:nvPr/>
        </p:nvPicPr>
        <p:blipFill>
          <a:blip r:embed="rId2"/>
          <a:stretch>
            <a:fillRect/>
          </a:stretch>
        </p:blipFill>
        <p:spPr>
          <a:xfrm>
            <a:off x="0" y="0"/>
            <a:ext cx="6173264" cy="4324158"/>
          </a:xfrm>
          <a:prstGeom prst="rect">
            <a:avLst/>
          </a:prstGeom>
        </p:spPr>
      </p:pic>
      <p:sp>
        <p:nvSpPr>
          <p:cNvPr id="4" name="TextBox 3">
            <a:extLst>
              <a:ext uri="{FF2B5EF4-FFF2-40B4-BE49-F238E27FC236}">
                <a16:creationId xmlns:a16="http://schemas.microsoft.com/office/drawing/2014/main" id="{DBBFD564-002E-61DE-9DBD-A3D6F53646DD}"/>
              </a:ext>
            </a:extLst>
          </p:cNvPr>
          <p:cNvSpPr txBox="1"/>
          <p:nvPr/>
        </p:nvSpPr>
        <p:spPr>
          <a:xfrm>
            <a:off x="241825" y="226711"/>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Review of the last academic year (2025/2026)</a:t>
            </a:r>
          </a:p>
        </p:txBody>
      </p:sp>
      <p:sp>
        <p:nvSpPr>
          <p:cNvPr id="6" name="TextBox 5">
            <a:extLst>
              <a:ext uri="{FF2B5EF4-FFF2-40B4-BE49-F238E27FC236}">
                <a16:creationId xmlns:a16="http://schemas.microsoft.com/office/drawing/2014/main" id="{61D9F60F-F13B-1086-50C1-85D73CC0740F}"/>
              </a:ext>
            </a:extLst>
          </p:cNvPr>
          <p:cNvSpPr txBox="1"/>
          <p:nvPr/>
        </p:nvSpPr>
        <p:spPr>
          <a:xfrm>
            <a:off x="241825" y="635438"/>
            <a:ext cx="5684413" cy="893130"/>
          </a:xfrm>
          <a:prstGeom prst="rect">
            <a:avLst/>
          </a:prstGeom>
          <a:noFill/>
        </p:spPr>
        <p:txBody>
          <a:bodyPr wrap="square" rtlCol="0">
            <a:spAutoFit/>
          </a:bodyPr>
          <a:lstStyle/>
          <a:p>
            <a:pPr marL="171450" indent="-171450">
              <a:lnSpc>
                <a:spcPct val="124000"/>
              </a:lnSpc>
              <a:buFont typeface="Arial" panose="020B0604020202020204" pitchFamily="34" charset="0"/>
              <a:buChar char="•"/>
            </a:pPr>
            <a:r>
              <a:rPr lang="en-US" sz="850"/>
              <a:t>Take some time to reflect on your intent, implementation and impact from last academic year to celebrate your wins but to also think about improvements for the year ahead.</a:t>
            </a:r>
          </a:p>
          <a:p>
            <a:pPr marL="171450" indent="-171450">
              <a:lnSpc>
                <a:spcPct val="124000"/>
              </a:lnSpc>
              <a:buFont typeface="Arial" panose="020B0604020202020204" pitchFamily="34" charset="0"/>
              <a:buChar char="•"/>
            </a:pPr>
            <a:r>
              <a:rPr lang="en-US" sz="850"/>
              <a:t>You do not need to complete every box. Just record the information that is key to your school's priorities and areas of focus.</a:t>
            </a:r>
          </a:p>
          <a:p>
            <a:pPr>
              <a:lnSpc>
                <a:spcPct val="124000"/>
              </a:lnSpc>
            </a:pPr>
            <a:r>
              <a:rPr lang="en-US" sz="850" b="1" i="1"/>
              <a:t>Remember</a:t>
            </a:r>
            <a:r>
              <a:rPr lang="en-US" sz="850" i="1"/>
              <a:t> - Be clear about how you focused spending on key groups such as SEND, girls and disadvantaged pupils. </a:t>
            </a:r>
          </a:p>
        </p:txBody>
      </p:sp>
      <p:graphicFrame>
        <p:nvGraphicFramePr>
          <p:cNvPr id="5" name="Table 4">
            <a:extLst>
              <a:ext uri="{FF2B5EF4-FFF2-40B4-BE49-F238E27FC236}">
                <a16:creationId xmlns:a16="http://schemas.microsoft.com/office/drawing/2014/main" id="{D7CE1353-4DD4-317F-C3DB-D0AC1E0D1C17}"/>
              </a:ext>
            </a:extLst>
          </p:cNvPr>
          <p:cNvGraphicFramePr>
            <a:graphicFrameLocks noGrp="1"/>
          </p:cNvGraphicFramePr>
          <p:nvPr>
            <p:extLst>
              <p:ext uri="{D42A27DB-BD31-4B8C-83A1-F6EECF244321}">
                <p14:modId xmlns:p14="http://schemas.microsoft.com/office/powerpoint/2010/main" val="2290461691"/>
              </p:ext>
            </p:extLst>
          </p:nvPr>
        </p:nvGraphicFramePr>
        <p:xfrm>
          <a:off x="319881" y="1553830"/>
          <a:ext cx="5521636" cy="2743200"/>
        </p:xfrm>
        <a:graphic>
          <a:graphicData uri="http://schemas.openxmlformats.org/drawingml/2006/table">
            <a:tbl>
              <a:tblPr firstRow="1" bandRow="1">
                <a:tableStyleId>{5C22544A-7EE6-4342-B048-85BDC9FD1C3A}</a:tableStyleId>
              </a:tblPr>
              <a:tblGrid>
                <a:gridCol w="1703495">
                  <a:extLst>
                    <a:ext uri="{9D8B030D-6E8A-4147-A177-3AD203B41FA5}">
                      <a16:colId xmlns:a16="http://schemas.microsoft.com/office/drawing/2014/main" val="1397519339"/>
                    </a:ext>
                  </a:extLst>
                </a:gridCol>
                <a:gridCol w="2639905">
                  <a:extLst>
                    <a:ext uri="{9D8B030D-6E8A-4147-A177-3AD203B41FA5}">
                      <a16:colId xmlns:a16="http://schemas.microsoft.com/office/drawing/2014/main" val="279180329"/>
                    </a:ext>
                  </a:extLst>
                </a:gridCol>
                <a:gridCol w="1178236">
                  <a:extLst>
                    <a:ext uri="{9D8B030D-6E8A-4147-A177-3AD203B41FA5}">
                      <a16:colId xmlns:a16="http://schemas.microsoft.com/office/drawing/2014/main" val="1532179531"/>
                    </a:ext>
                  </a:extLst>
                </a:gridCol>
              </a:tblGrid>
              <a:tr h="226247">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Key areas as outlined in PE and sport premium guidance</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a:solidFill>
                            <a:sysClr val="windowText" lastClr="000000"/>
                          </a:solidFill>
                          <a:effectLst/>
                          <a:latin typeface="Calibri"/>
                          <a:ea typeface="+mn-ea"/>
                          <a:cs typeface="Calibri"/>
                        </a:rPr>
                        <a:t>What went well? Supporting evidence?</a:t>
                      </a:r>
                      <a:r>
                        <a:rPr lang="en-GB" sz="700" dirty="0">
                          <a:solidFill>
                            <a:sysClr val="windowText" lastClr="000000"/>
                          </a:solidFill>
                          <a:effectLst/>
                          <a:latin typeface="Calibri"/>
                          <a:cs typeface="Calibri"/>
                        </a:rPr>
                        <a:t> </a:t>
                      </a:r>
                      <a:endParaRPr lang="en-US" sz="700" dirty="0">
                        <a:solidFill>
                          <a:sysClr val="windowText" lastClr="000000"/>
                        </a:solidFill>
                        <a:latin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dirty="0">
                          <a:effectLst/>
                          <a:latin typeface="Calibri"/>
                          <a:cs typeface="Calibri"/>
                        </a:rPr>
                        <a:t>Increasing confidence, knowledge and skills of all staff in teaching PE and sporting activities </a:t>
                      </a:r>
                      <a:r>
                        <a:rPr lang="en-US" sz="700" dirty="0" err="1">
                          <a:effectLst/>
                          <a:latin typeface="Calibri"/>
                          <a:cs typeface="Calibri"/>
                        </a:rPr>
                        <a:t>prioritising</a:t>
                      </a:r>
                      <a:r>
                        <a:rPr lang="en-US" sz="700" dirty="0">
                          <a:effectLst/>
                          <a:latin typeface="Calibri"/>
                          <a:cs typeface="Calibri"/>
                        </a:rPr>
                        <a:t> CPD and training where needed</a:t>
                      </a:r>
                      <a:endParaRPr lang="en-US" sz="700" dirty="0">
                        <a:latin typeface="Calibri"/>
                        <a:cs typeface="Calibri"/>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effectLst/>
                          <a:latin typeface="+mn-lt"/>
                          <a:ea typeface="+mn-ea"/>
                          <a:cs typeface="+mn-cs"/>
                        </a:rPr>
                        <a:t>External sport coaches, empowered internal staff to have an increased understanding of the scheme of work and confidence in delivering whole class PE lessons. Sports supported staff confidence through modelling, co-teaching and coaching in delivering whole class PE lessons. Sports coaches worked alongside all staff members, but intensely with ECTs to ensure that they feel confident and competent with the knowledge and skills to deliver a high quality PE curriculum. Children have access to high quality PE teaching that will help them to learn and acquire the skills and qualities needed to participate in a range of sports. </a:t>
                      </a:r>
                    </a:p>
                    <a:p>
                      <a:pPr marL="0" marR="0" lvl="0" indent="0" algn="l" defTabSz="575981" rtl="0" eaLnBrk="1" fontAlgn="auto" latinLnBrk="0" hangingPunct="1">
                        <a:lnSpc>
                          <a:spcPct val="100000"/>
                        </a:lnSpc>
                        <a:spcBef>
                          <a:spcPts val="0"/>
                        </a:spcBef>
                        <a:spcAft>
                          <a:spcPts val="0"/>
                        </a:spcAft>
                        <a:buClrTx/>
                        <a:buSzTx/>
                        <a:buFontTx/>
                        <a:buNone/>
                        <a:tabLst/>
                        <a:defRPr/>
                      </a:pPr>
                      <a:r>
                        <a:rPr lang="en-GB" sz="700" kern="1200">
                          <a:solidFill>
                            <a:schemeClr val="dk1"/>
                          </a:solidFill>
                          <a:effectLst/>
                          <a:latin typeface="+mn-lt"/>
                          <a:ea typeface="+mn-ea"/>
                          <a:cs typeface="+mn-cs"/>
                        </a:rPr>
                        <a:t>Evidence: </a:t>
                      </a:r>
                    </a:p>
                    <a:p>
                      <a:pPr marL="171450" lvl="0" indent="-171450">
                        <a:buFont typeface="Arial" panose="020B0604020202020204" pitchFamily="34" charset="0"/>
                        <a:buChar char="•"/>
                      </a:pPr>
                      <a:r>
                        <a:rPr lang="en-US" sz="700" kern="1200">
                          <a:solidFill>
                            <a:schemeClr val="dk1"/>
                          </a:solidFill>
                          <a:effectLst/>
                          <a:latin typeface="+mn-lt"/>
                          <a:ea typeface="+mn-ea"/>
                          <a:cs typeface="+mn-cs"/>
                        </a:rPr>
                        <a:t>Teacher voice shows teachers subject knowledge and confidence has increased</a:t>
                      </a:r>
                      <a:endParaRPr lang="en-GB" sz="700" kern="1200">
                        <a:solidFill>
                          <a:schemeClr val="dk1"/>
                        </a:solidFill>
                        <a:effectLst/>
                        <a:latin typeface="+mn-lt"/>
                        <a:ea typeface="+mn-ea"/>
                        <a:cs typeface="+mn-cs"/>
                      </a:endParaRPr>
                    </a:p>
                    <a:p>
                      <a:pPr marL="171450" lvl="0" indent="-171450">
                        <a:buFont typeface="Arial" panose="020B0604020202020204" pitchFamily="34" charset="0"/>
                        <a:buChar char="•"/>
                      </a:pPr>
                      <a:r>
                        <a:rPr lang="en-US" sz="700" kern="1200">
                          <a:solidFill>
                            <a:schemeClr val="dk1"/>
                          </a:solidFill>
                          <a:effectLst/>
                          <a:latin typeface="+mn-lt"/>
                          <a:ea typeface="+mn-ea"/>
                          <a:cs typeface="+mn-cs"/>
                        </a:rPr>
                        <a:t>Pupil voice shows children have a love and a strong knowledge and skills in PE</a:t>
                      </a:r>
                      <a:endParaRPr lang="en-GB" sz="700" kern="1200">
                        <a:solidFill>
                          <a:schemeClr val="dk1"/>
                        </a:solidFill>
                        <a:effectLst/>
                        <a:latin typeface="+mn-lt"/>
                        <a:ea typeface="+mn-ea"/>
                        <a:cs typeface="+mn-cs"/>
                      </a:endParaRPr>
                    </a:p>
                    <a:p>
                      <a:pPr marL="171450" lvl="0" indent="-171450">
                        <a:buFont typeface="Arial" panose="020B0604020202020204" pitchFamily="34" charset="0"/>
                        <a:buChar char="•"/>
                      </a:pPr>
                      <a:r>
                        <a:rPr lang="en-GB" sz="700" kern="1200">
                          <a:solidFill>
                            <a:schemeClr val="dk1"/>
                          </a:solidFill>
                          <a:effectLst/>
                          <a:latin typeface="+mn-lt"/>
                          <a:ea typeface="+mn-ea"/>
                          <a:cs typeface="+mn-cs"/>
                        </a:rPr>
                        <a:t>The PVA lesson design model supports the learning being presented in clear manageable steps. Teachers use AFL consistently throughout the PE lesson to ensure that all children are ready for the next stage of the lesson design.</a:t>
                      </a:r>
                    </a:p>
                    <a:p>
                      <a:pPr marL="171450" lvl="0" indent="-171450">
                        <a:buFont typeface="Arial" panose="020B0604020202020204" pitchFamily="34" charset="0"/>
                        <a:buChar char="•"/>
                      </a:pPr>
                      <a:r>
                        <a:rPr lang="en-US" sz="700" kern="1200">
                          <a:solidFill>
                            <a:schemeClr val="dk1"/>
                          </a:solidFill>
                          <a:effectLst/>
                          <a:latin typeface="+mn-lt"/>
                          <a:ea typeface="+mn-ea"/>
                          <a:cs typeface="+mn-cs"/>
                        </a:rPr>
                        <a:t>At the end of KS2 100% of the children have achieved the end point statements</a:t>
                      </a:r>
                      <a:r>
                        <a:rPr lang="en-US" sz="700" kern="1200">
                          <a:solidFill>
                            <a:schemeClr val="dk1"/>
                          </a:solidFill>
                          <a:effectLst/>
                          <a:latin typeface="Calibri" panose="020F0502020204030204" pitchFamily="34" charset="0"/>
                          <a:ea typeface="+mn-ea"/>
                          <a:cs typeface="Calibri" panose="020F0502020204030204" pitchFamily="34" charset="0"/>
                        </a:rPr>
                        <a:t>.</a:t>
                      </a:r>
                      <a:endParaRPr lang="en-GB" sz="700" kern="1200">
                        <a:solidFill>
                          <a:schemeClr val="dk1"/>
                        </a:solidFill>
                        <a:effectLst/>
                        <a:latin typeface="+mn-lt"/>
                        <a:ea typeface="+mn-ea"/>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a:solidFill>
                            <a:schemeClr val="dk1"/>
                          </a:solidFill>
                          <a:effectLst/>
                          <a:latin typeface="+mn-lt"/>
                          <a:ea typeface="+mn-ea"/>
                          <a:cs typeface="+mn-cs"/>
                        </a:rPr>
                        <a:t>As a school, we need to focus on helping staff improve their subject knowledge and skills across the PE and sports spectrum.    </a:t>
                      </a:r>
                    </a:p>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8148111"/>
                  </a:ext>
                </a:extLst>
              </a:tr>
            </a:tbl>
          </a:graphicData>
        </a:graphic>
      </p:graphicFrame>
      <p:pic>
        <p:nvPicPr>
          <p:cNvPr id="7" name="Picture 6" descr="A qr code on a white background&#10;&#10;AI-generated content may be incorrect.">
            <a:extLst>
              <a:ext uri="{FF2B5EF4-FFF2-40B4-BE49-F238E27FC236}">
                <a16:creationId xmlns:a16="http://schemas.microsoft.com/office/drawing/2014/main" id="{7EEF11BF-6B97-4985-C12E-535BE88478AA}"/>
              </a:ext>
            </a:extLst>
          </p:cNvPr>
          <p:cNvPicPr>
            <a:picLocks noChangeAspect="1"/>
          </p:cNvPicPr>
          <p:nvPr/>
        </p:nvPicPr>
        <p:blipFill>
          <a:blip r:embed="rId3"/>
          <a:stretch>
            <a:fillRect/>
          </a:stretch>
        </p:blipFill>
        <p:spPr>
          <a:xfrm>
            <a:off x="392100" y="3864021"/>
            <a:ext cx="1557026" cy="341848"/>
          </a:xfrm>
          <a:prstGeom prst="rect">
            <a:avLst/>
          </a:prstGeom>
        </p:spPr>
      </p:pic>
    </p:spTree>
    <p:extLst>
      <p:ext uri="{BB962C8B-B14F-4D97-AF65-F5344CB8AC3E}">
        <p14:creationId xmlns:p14="http://schemas.microsoft.com/office/powerpoint/2010/main" val="191243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53B42-8C81-4DE7-625E-17DE05AD0C22}"/>
            </a:ext>
          </a:extLst>
        </p:cNvPr>
        <p:cNvGrpSpPr/>
        <p:nvPr/>
      </p:nvGrpSpPr>
      <p:grpSpPr>
        <a:xfrm>
          <a:off x="0" y="0"/>
          <a:ext cx="0" cy="0"/>
          <a:chOff x="0" y="0"/>
          <a:chExt cx="0" cy="0"/>
        </a:xfrm>
      </p:grpSpPr>
      <p:pic>
        <p:nvPicPr>
          <p:cNvPr id="6" name="Picture 5" descr="A screenshot of a computer&#10;&#10;AI-generated content may be incorrect.">
            <a:extLst>
              <a:ext uri="{FF2B5EF4-FFF2-40B4-BE49-F238E27FC236}">
                <a16:creationId xmlns:a16="http://schemas.microsoft.com/office/drawing/2014/main" id="{3AC1E9C2-1C91-6BAC-5047-CE0493D42E70}"/>
              </a:ext>
            </a:extLst>
          </p:cNvPr>
          <p:cNvPicPr>
            <a:picLocks noChangeAspect="1"/>
          </p:cNvPicPr>
          <p:nvPr/>
        </p:nvPicPr>
        <p:blipFill>
          <a:blip r:embed="rId2"/>
          <a:stretch>
            <a:fillRect/>
          </a:stretch>
        </p:blipFill>
        <p:spPr>
          <a:xfrm>
            <a:off x="-16769" y="0"/>
            <a:ext cx="6173264" cy="4322536"/>
          </a:xfrm>
          <a:prstGeom prst="rect">
            <a:avLst/>
          </a:prstGeom>
        </p:spPr>
      </p:pic>
      <p:sp>
        <p:nvSpPr>
          <p:cNvPr id="4" name="TextBox 3">
            <a:extLst>
              <a:ext uri="{FF2B5EF4-FFF2-40B4-BE49-F238E27FC236}">
                <a16:creationId xmlns:a16="http://schemas.microsoft.com/office/drawing/2014/main" id="{6E532BB3-3E8C-8C2B-D49F-407DAA50D1D2}"/>
              </a:ext>
            </a:extLst>
          </p:cNvPr>
          <p:cNvSpPr txBox="1"/>
          <p:nvPr/>
        </p:nvSpPr>
        <p:spPr>
          <a:xfrm>
            <a:off x="241825" y="226711"/>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Review of the last academic year (2025/202)</a:t>
            </a:r>
          </a:p>
        </p:txBody>
      </p:sp>
      <p:graphicFrame>
        <p:nvGraphicFramePr>
          <p:cNvPr id="5" name="Table 4">
            <a:extLst>
              <a:ext uri="{FF2B5EF4-FFF2-40B4-BE49-F238E27FC236}">
                <a16:creationId xmlns:a16="http://schemas.microsoft.com/office/drawing/2014/main" id="{F9BDBC17-CD2E-90F4-A5E7-9D45B87765A4}"/>
              </a:ext>
            </a:extLst>
          </p:cNvPr>
          <p:cNvGraphicFramePr>
            <a:graphicFrameLocks noGrp="1"/>
          </p:cNvGraphicFramePr>
          <p:nvPr>
            <p:extLst>
              <p:ext uri="{D42A27DB-BD31-4B8C-83A1-F6EECF244321}">
                <p14:modId xmlns:p14="http://schemas.microsoft.com/office/powerpoint/2010/main" val="3846214417"/>
              </p:ext>
            </p:extLst>
          </p:nvPr>
        </p:nvGraphicFramePr>
        <p:xfrm>
          <a:off x="304799" y="633397"/>
          <a:ext cx="5530128" cy="1996440"/>
        </p:xfrm>
        <a:graphic>
          <a:graphicData uri="http://schemas.openxmlformats.org/drawingml/2006/table">
            <a:tbl>
              <a:tblPr firstRow="1" bandRow="1">
                <a:tableStyleId>{5C22544A-7EE6-4342-B048-85BDC9FD1C3A}</a:tableStyleId>
              </a:tblPr>
              <a:tblGrid>
                <a:gridCol w="1711987">
                  <a:extLst>
                    <a:ext uri="{9D8B030D-6E8A-4147-A177-3AD203B41FA5}">
                      <a16:colId xmlns:a16="http://schemas.microsoft.com/office/drawing/2014/main" val="1397519339"/>
                    </a:ext>
                  </a:extLst>
                </a:gridCol>
                <a:gridCol w="2764764">
                  <a:extLst>
                    <a:ext uri="{9D8B030D-6E8A-4147-A177-3AD203B41FA5}">
                      <a16:colId xmlns:a16="http://schemas.microsoft.com/office/drawing/2014/main" val="279180329"/>
                    </a:ext>
                  </a:extLst>
                </a:gridCol>
                <a:gridCol w="1053377">
                  <a:extLst>
                    <a:ext uri="{9D8B030D-6E8A-4147-A177-3AD203B41FA5}">
                      <a16:colId xmlns:a16="http://schemas.microsoft.com/office/drawing/2014/main" val="1532179531"/>
                    </a:ext>
                  </a:extLst>
                </a:gridCol>
              </a:tblGrid>
              <a:tr h="226247">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Key areas as outlined in PE and sport premium guidance</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What went well? Supporting evidence?</a:t>
                      </a:r>
                      <a:r>
                        <a:rPr lang="en-GB" sz="700">
                          <a:solidFill>
                            <a:sysClr val="windowText" lastClr="000000"/>
                          </a:solidFill>
                          <a:effectLst/>
                          <a:latin typeface="Calibri" panose="020F0502020204030204" pitchFamily="34" charset="0"/>
                          <a:cs typeface="Calibri" panose="020F0502020204030204" pitchFamily="34" charset="0"/>
                        </a:rPr>
                        <a:t> </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b="0">
                          <a:effectLst/>
                          <a:latin typeface="Calibri" panose="020F0502020204030204" pitchFamily="34" charset="0"/>
                          <a:cs typeface="Calibri" panose="020F0502020204030204" pitchFamily="34" charset="0"/>
                        </a:rPr>
                        <a:t>Raising the profile of PE and sport across the school, to support whole school improvement</a:t>
                      </a:r>
                      <a:endParaRPr lang="en-US" sz="700" b="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PE maintained a high profile at the school. The children know that PE is a fundamental aspect to their physical and mental wellbeing. All staff  use Complete PE to ensure that there is a wide breath of sports and activities delivered as part of the curriculum. All lessons have been mapped onto our PVA curriculum map, therefore skills and knowledge throughout the year and allows children to build on learning.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r>
                        <a:rPr lang="en-US" sz="700" b="1">
                          <a:latin typeface="Calibri" panose="020F0502020204030204" pitchFamily="34" charset="0"/>
                          <a:ea typeface="Calibri" panose="020F0502020204030204" pitchFamily="34" charset="0"/>
                          <a:cs typeface="Calibri" panose="020F0502020204030204" pitchFamily="34" charset="0"/>
                        </a:rPr>
                        <a:t>Evidence: </a:t>
                      </a: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Continue membership of Complete PE to ensure a sequenced progressive PE curriculum.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Curriculum is clearly mapped out to ensure the different types of knowledge build progressively.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Monitoring shows lesson delivery (including resources being used) are of a high quality</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hlinkClick r:id="rId3"/>
                        </a:rPr>
                        <a:t>PVA PE Curriculum Map V4.docx</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Teachers use the Complete PE to plan their </a:t>
                      </a:r>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endParaRPr lang="en-US" sz="700">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8148111"/>
                  </a:ext>
                </a:extLst>
              </a:tr>
            </a:tbl>
          </a:graphicData>
        </a:graphic>
      </p:graphicFrame>
    </p:spTree>
    <p:extLst>
      <p:ext uri="{BB962C8B-B14F-4D97-AF65-F5344CB8AC3E}">
        <p14:creationId xmlns:p14="http://schemas.microsoft.com/office/powerpoint/2010/main" val="2212214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DA117-951F-AC0B-05D6-09FA21213280}"/>
            </a:ext>
          </a:extLst>
        </p:cNvPr>
        <p:cNvGrpSpPr/>
        <p:nvPr/>
      </p:nvGrpSpPr>
      <p:grpSpPr>
        <a:xfrm>
          <a:off x="0" y="0"/>
          <a:ext cx="0" cy="0"/>
          <a:chOff x="0" y="0"/>
          <a:chExt cx="0" cy="0"/>
        </a:xfrm>
      </p:grpSpPr>
      <p:pic>
        <p:nvPicPr>
          <p:cNvPr id="6" name="Picture 5" descr="A screenshot of a computer&#10;&#10;AI-generated content may be incorrect.">
            <a:extLst>
              <a:ext uri="{FF2B5EF4-FFF2-40B4-BE49-F238E27FC236}">
                <a16:creationId xmlns:a16="http://schemas.microsoft.com/office/drawing/2014/main" id="{CAC50324-CA99-8B03-32DE-AF907047F5B8}"/>
              </a:ext>
            </a:extLst>
          </p:cNvPr>
          <p:cNvPicPr>
            <a:picLocks noChangeAspect="1"/>
          </p:cNvPicPr>
          <p:nvPr/>
        </p:nvPicPr>
        <p:blipFill>
          <a:blip r:embed="rId2"/>
          <a:stretch>
            <a:fillRect/>
          </a:stretch>
        </p:blipFill>
        <p:spPr>
          <a:xfrm>
            <a:off x="-16769" y="0"/>
            <a:ext cx="6173264" cy="4322536"/>
          </a:xfrm>
          <a:prstGeom prst="rect">
            <a:avLst/>
          </a:prstGeom>
        </p:spPr>
      </p:pic>
      <p:sp>
        <p:nvSpPr>
          <p:cNvPr id="4" name="TextBox 3">
            <a:extLst>
              <a:ext uri="{FF2B5EF4-FFF2-40B4-BE49-F238E27FC236}">
                <a16:creationId xmlns:a16="http://schemas.microsoft.com/office/drawing/2014/main" id="{DBFC7766-3869-0350-93AA-496FE214909D}"/>
              </a:ext>
            </a:extLst>
          </p:cNvPr>
          <p:cNvSpPr txBox="1"/>
          <p:nvPr/>
        </p:nvSpPr>
        <p:spPr>
          <a:xfrm>
            <a:off x="241825" y="226711"/>
            <a:ext cx="3559359" cy="276999"/>
          </a:xfrm>
          <a:prstGeom prst="rect">
            <a:avLst/>
          </a:prstGeom>
          <a:noFill/>
        </p:spPr>
        <p:txBody>
          <a:bodyPr wrap="square" rtlCol="0">
            <a:spAutoFit/>
          </a:bodyPr>
          <a:lstStyle/>
          <a:p>
            <a:r>
              <a:rPr lang="en-US" sz="1200" b="1">
                <a:latin typeface="Calibri" panose="020F0502020204030204" pitchFamily="34" charset="0"/>
                <a:cs typeface="Calibri" panose="020F0502020204030204" pitchFamily="34" charset="0"/>
              </a:rPr>
              <a:t>Review of the last academic year (2025/2026)</a:t>
            </a:r>
          </a:p>
        </p:txBody>
      </p:sp>
      <p:graphicFrame>
        <p:nvGraphicFramePr>
          <p:cNvPr id="5" name="Table 4">
            <a:extLst>
              <a:ext uri="{FF2B5EF4-FFF2-40B4-BE49-F238E27FC236}">
                <a16:creationId xmlns:a16="http://schemas.microsoft.com/office/drawing/2014/main" id="{9556E042-EBCE-40A6-F218-F84ADBC73AE6}"/>
              </a:ext>
            </a:extLst>
          </p:cNvPr>
          <p:cNvGraphicFramePr>
            <a:graphicFrameLocks noGrp="1"/>
          </p:cNvGraphicFramePr>
          <p:nvPr>
            <p:extLst>
              <p:ext uri="{D42A27DB-BD31-4B8C-83A1-F6EECF244321}">
                <p14:modId xmlns:p14="http://schemas.microsoft.com/office/powerpoint/2010/main" val="792314321"/>
              </p:ext>
            </p:extLst>
          </p:nvPr>
        </p:nvGraphicFramePr>
        <p:xfrm>
          <a:off x="304799" y="633397"/>
          <a:ext cx="5530128" cy="3383280"/>
        </p:xfrm>
        <a:graphic>
          <a:graphicData uri="http://schemas.openxmlformats.org/drawingml/2006/table">
            <a:tbl>
              <a:tblPr firstRow="1" bandRow="1">
                <a:tableStyleId>{5C22544A-7EE6-4342-B048-85BDC9FD1C3A}</a:tableStyleId>
              </a:tblPr>
              <a:tblGrid>
                <a:gridCol w="1711987">
                  <a:extLst>
                    <a:ext uri="{9D8B030D-6E8A-4147-A177-3AD203B41FA5}">
                      <a16:colId xmlns:a16="http://schemas.microsoft.com/office/drawing/2014/main" val="1397519339"/>
                    </a:ext>
                  </a:extLst>
                </a:gridCol>
                <a:gridCol w="2814294">
                  <a:extLst>
                    <a:ext uri="{9D8B030D-6E8A-4147-A177-3AD203B41FA5}">
                      <a16:colId xmlns:a16="http://schemas.microsoft.com/office/drawing/2014/main" val="279180329"/>
                    </a:ext>
                  </a:extLst>
                </a:gridCol>
                <a:gridCol w="1003847">
                  <a:extLst>
                    <a:ext uri="{9D8B030D-6E8A-4147-A177-3AD203B41FA5}">
                      <a16:colId xmlns:a16="http://schemas.microsoft.com/office/drawing/2014/main" val="1532179531"/>
                    </a:ext>
                  </a:extLst>
                </a:gridCol>
              </a:tblGrid>
              <a:tr h="226247">
                <a:tc>
                  <a:txBody>
                    <a:bodyPr/>
                    <a:lstStyle/>
                    <a:p>
                      <a:pPr algn="ctr"/>
                      <a:r>
                        <a:rPr lang="en-GB" sz="700" b="1" kern="1200">
                          <a:solidFill>
                            <a:sysClr val="windowText" lastClr="000000"/>
                          </a:solidFill>
                          <a:effectLst/>
                          <a:latin typeface="Calibri" panose="020F0502020204030204" pitchFamily="34" charset="0"/>
                          <a:ea typeface="+mn-ea"/>
                          <a:cs typeface="Calibri" panose="020F0502020204030204" pitchFamily="34" charset="0"/>
                        </a:rPr>
                        <a:t>Key areas as outlined in PE and sport premium guidance</a:t>
                      </a:r>
                      <a:endParaRPr lang="en-US" sz="700">
                        <a:solidFill>
                          <a:sysClr val="windowText" lastClr="000000"/>
                        </a:solidFill>
                        <a:latin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algn="ctr"/>
                      <a:r>
                        <a:rPr lang="en-GB" sz="700" b="1" kern="1200">
                          <a:solidFill>
                            <a:sysClr val="windowText" lastClr="000000"/>
                          </a:solidFill>
                          <a:effectLst/>
                          <a:latin typeface="Calibri"/>
                          <a:ea typeface="+mn-ea"/>
                          <a:cs typeface="Calibri"/>
                        </a:rPr>
                        <a:t>What went well? Supporting evidence?</a:t>
                      </a:r>
                      <a:r>
                        <a:rPr lang="en-GB" sz="700" dirty="0">
                          <a:solidFill>
                            <a:sysClr val="windowText" lastClr="000000"/>
                          </a:solidFill>
                          <a:effectLst/>
                          <a:latin typeface="Calibri"/>
                          <a:cs typeface="Calibri"/>
                        </a:rPr>
                        <a:t> </a:t>
                      </a:r>
                      <a:endParaRPr lang="en-US" sz="700" dirty="0">
                        <a:solidFill>
                          <a:sysClr val="windowText" lastClr="000000"/>
                        </a:solidFill>
                        <a:latin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tc>
                  <a:txBody>
                    <a:bodyPr/>
                    <a:lstStyle/>
                    <a:p>
                      <a:pPr marL="0" marR="0" lvl="0" indent="0" algn="ctr" defTabSz="575981" rtl="0" eaLnBrk="1" fontAlgn="auto" latinLnBrk="0" hangingPunct="1">
                        <a:lnSpc>
                          <a:spcPct val="100000"/>
                        </a:lnSpc>
                        <a:spcBef>
                          <a:spcPts val="0"/>
                        </a:spcBef>
                        <a:spcAft>
                          <a:spcPts val="0"/>
                        </a:spcAft>
                        <a:buClrTx/>
                        <a:buSzTx/>
                        <a:buFontTx/>
                        <a:buNone/>
                        <a:tabLst/>
                        <a:defRPr/>
                      </a:pPr>
                      <a:r>
                        <a:rPr lang="en-US" sz="700">
                          <a:solidFill>
                            <a:sysClr val="windowText" lastClr="000000"/>
                          </a:solidFill>
                          <a:effectLst/>
                          <a:latin typeface="Calibri" panose="020F0502020204030204" pitchFamily="34" charset="0"/>
                          <a:cs typeface="Calibri" panose="020F0502020204030204" pitchFamily="34" charset="0"/>
                        </a:rPr>
                        <a:t>What didn't go well? Supporting evidence? </a:t>
                      </a:r>
                      <a:endParaRPr lang="en-GB" sz="70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DE4BD"/>
                    </a:solidFill>
                  </a:tcPr>
                </a:tc>
                <a:extLst>
                  <a:ext uri="{0D108BD9-81ED-4DB2-BD59-A6C34878D82A}">
                    <a16:rowId xmlns:a16="http://schemas.microsoft.com/office/drawing/2014/main" val="938675785"/>
                  </a:ext>
                </a:extLst>
              </a:tr>
              <a:tr h="370840">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a:effectLst/>
                          <a:latin typeface="Calibri" panose="020F0502020204030204" pitchFamily="34" charset="0"/>
                          <a:cs typeface="Calibri" panose="020F0502020204030204" pitchFamily="34" charset="0"/>
                        </a:rPr>
                        <a:t>Offer a broader and more equal experience of a range of sports and physical activities to all pupils and ensure equal access to sport for boys and girls</a:t>
                      </a:r>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panose="020F0502020204030204" pitchFamily="34" charset="0"/>
                        <a:cs typeface="Calibri" panose="020F0502020204030204" pitchFamily="34" charset="0"/>
                      </a:endParaRPr>
                    </a:p>
                    <a:p>
                      <a:endParaRPr lang="en-US" sz="700">
                        <a:latin typeface="Calibri"/>
                        <a:cs typeface="Calibri"/>
                      </a:endParaRPr>
                    </a:p>
                    <a:p>
                      <a:endParaRPr lang="en-US" sz="700">
                        <a:latin typeface="Calibri" panose="020F0502020204030204" pitchFamily="34" charset="0"/>
                        <a:cs typeface="Calibri" panose="020F0502020204030204" pitchFamily="34" charset="0"/>
                      </a:endParaRPr>
                    </a:p>
                    <a:p>
                      <a:pPr lvl="0">
                        <a:buNone/>
                      </a:pPr>
                      <a:endParaRPr lang="en-US" sz="700" dirty="0">
                        <a:latin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a:effectLst/>
                          <a:latin typeface="Calibri" panose="020F0502020204030204" pitchFamily="34" charset="0"/>
                          <a:ea typeface="Calibri" panose="020F0502020204030204" pitchFamily="34" charset="0"/>
                          <a:cs typeface="Calibri" panose="020F0502020204030204" pitchFamily="34" charset="0"/>
                        </a:rPr>
                        <a:t>As a school organized a wide variety of sporting opportunities and activities for all pupils, including girls, those in receipt of PP and those with SEND needs. Teachers offered after-school clubs to further children’s opportunities and experiences within sport.  All children are taking part in active lunchtimes with personal challenges and sporting activities led with expertise. The role of the sports coach has been maximized to deliver vast opportunities through extra-curricular clubs, interventions and implement intra-school competitions.</a:t>
                      </a:r>
                      <a:endParaRPr lang="en-GB" sz="700">
                        <a:effectLst/>
                        <a:latin typeface="Calibri" panose="020F0502020204030204" pitchFamily="34" charset="0"/>
                        <a:ea typeface="Calibri" panose="020F0502020204030204" pitchFamily="34" charset="0"/>
                        <a:cs typeface="Calibri" panose="020F0502020204030204" pitchFamily="34" charset="0"/>
                      </a:endParaRPr>
                    </a:p>
                    <a:p>
                      <a:pPr lvl="0"/>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Identified children receive targeted support through interventions to enable them to become competent and confident sporting individuals.</a:t>
                      </a:r>
                    </a:p>
                    <a:p>
                      <a:pPr lvl="0"/>
                      <a:r>
                        <a:rPr lang="en-US" sz="7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Evidence: </a:t>
                      </a:r>
                      <a:endParaRPr lang="en-GB" sz="7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Analysis of lunchtime clubs and extra-curricular opportunities show increased engagement from the children.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Lunchtime and after school sports clubs have been accessible for all children, including children in receipt of PP, children with SEND needs and girls. Children are confident and competent when talking about PE and sport in school. Many children have been inspired to take part in extra clubs out of school time as well as attending their after-school clubs. </a:t>
                      </a:r>
                      <a:endParaRPr lang="en-GB" sz="7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700" kern="1200">
                          <a:solidFill>
                            <a:schemeClr val="dk1"/>
                          </a:solidFill>
                          <a:effectLst/>
                          <a:latin typeface="Calibri"/>
                          <a:ea typeface="Calibri"/>
                          <a:cs typeface="Calibri"/>
                        </a:rPr>
                        <a:t>Of the targeted interventions provided 39% of children are in receipt of Pupil Premium and 50% are on the SEND register</a:t>
                      </a:r>
                      <a:endParaRPr lang="en-GB" sz="700" kern="1200">
                        <a:solidFill>
                          <a:schemeClr val="dk1"/>
                        </a:solidFill>
                        <a:effectLst/>
                        <a:latin typeface="Calibri"/>
                        <a:ea typeface="Calibri"/>
                        <a:cs typeface="Calibri"/>
                      </a:endParaRPr>
                    </a:p>
                    <a:p>
                      <a:pPr marL="171450" lvl="0" indent="-171450">
                        <a:buFont typeface="Arial" panose="020B0604020202020204" pitchFamily="34" charset="0"/>
                        <a:buChar char="•"/>
                      </a:pPr>
                      <a:r>
                        <a:rPr lang="en-US" sz="700" kern="1200">
                          <a:solidFill>
                            <a:schemeClr val="dk1"/>
                          </a:solidFill>
                          <a:effectLst/>
                          <a:latin typeface="Calibri"/>
                          <a:ea typeface="Calibri"/>
                          <a:cs typeface="Calibri"/>
                        </a:rPr>
                        <a:t>Uptake has increased throughout the year in sports after school clubs for girls. In the summer term 40% of the children attending are girl.</a:t>
                      </a:r>
                      <a:endParaRPr lang="en-GB" sz="700" kern="1200">
                        <a:solidFill>
                          <a:schemeClr val="dk1"/>
                        </a:solidFill>
                        <a:effectLst/>
                        <a:latin typeface="Calibri"/>
                        <a:ea typeface="Calibri"/>
                        <a:cs typeface="Calibri"/>
                      </a:endParaRPr>
                    </a:p>
                    <a:p>
                      <a:pPr marL="171450" lvl="0" indent="-171450">
                        <a:buFont typeface="Arial" panose="020B0604020202020204" pitchFamily="34" charset="0"/>
                        <a:buChar char="•"/>
                      </a:pPr>
                      <a:r>
                        <a:rPr lang="en-US" sz="700" kern="1200">
                          <a:solidFill>
                            <a:schemeClr val="dk1"/>
                          </a:solidFill>
                          <a:effectLst/>
                          <a:latin typeface="Calibri"/>
                          <a:ea typeface="Calibri"/>
                          <a:cs typeface="Calibri"/>
                        </a:rPr>
                        <a:t>Over 50% of the children signed up for sports afterschool club was in receipt of Pupil Premium</a:t>
                      </a:r>
                      <a:endParaRPr lang="en-GB" sz="700" kern="1200">
                        <a:solidFill>
                          <a:schemeClr val="dk1"/>
                        </a:solidFill>
                        <a:effectLst/>
                        <a:latin typeface="Calibri"/>
                        <a:ea typeface="Calibri"/>
                        <a:cs typeface="Calibri"/>
                      </a:endParaRPr>
                    </a:p>
                    <a:p>
                      <a:pPr marL="171450" lvl="0" indent="-171450">
                        <a:buFont typeface="Arial" panose="020B0604020202020204" pitchFamily="34" charset="0"/>
                        <a:buChar char="•"/>
                      </a:pPr>
                      <a:r>
                        <a:rPr lang="en-US" sz="700" kern="1200" dirty="0">
                          <a:solidFill>
                            <a:schemeClr val="dk1"/>
                          </a:solidFill>
                          <a:effectLst/>
                          <a:latin typeface="Calibri"/>
                          <a:ea typeface="Calibri"/>
                          <a:cs typeface="Calibri"/>
                        </a:rPr>
                        <a:t>100% of the children that attending kickboxing were in </a:t>
                      </a:r>
                      <a:r>
                        <a:rPr lang="en-US" sz="700" kern="1200" dirty="0" err="1">
                          <a:solidFill>
                            <a:schemeClr val="dk1"/>
                          </a:solidFill>
                          <a:effectLst/>
                          <a:latin typeface="Calibri"/>
                          <a:ea typeface="Calibri"/>
                          <a:cs typeface="Calibri"/>
                        </a:rPr>
                        <a:t>recieplt</a:t>
                      </a:r>
                      <a:r>
                        <a:rPr lang="en-US" sz="700" kern="1200" dirty="0">
                          <a:solidFill>
                            <a:schemeClr val="dk1"/>
                          </a:solidFill>
                          <a:effectLst/>
                          <a:latin typeface="Calibri"/>
                          <a:ea typeface="Calibri"/>
                          <a:cs typeface="Calibri"/>
                        </a:rPr>
                        <a:t> of pupil premium. ​</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575981"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effectLst/>
                          <a:latin typeface="Calibri"/>
                          <a:ea typeface="Calibri"/>
                          <a:cs typeface="Calibri"/>
                        </a:rPr>
                        <a:t>We are keen to sustain the high profile of PE in school with our carefully planned timetables and range of intra-sports competitions. Through careful, analysis of clubs we are eager for more teachers to offer after-school sports clubs to supplement the sports clubs that we already offer, this will be aligned with our enhanced ‘democracy day’.</a:t>
                      </a:r>
                      <a:endParaRPr lang="en-US" sz="700" dirty="0">
                        <a:latin typeface="Calibri"/>
                        <a:ea typeface="Calibri"/>
                        <a:cs typeface="Calibri"/>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850329"/>
                  </a:ext>
                </a:extLst>
              </a:tr>
            </a:tbl>
          </a:graphicData>
        </a:graphic>
      </p:graphicFrame>
    </p:spTree>
    <p:extLst>
      <p:ext uri="{BB962C8B-B14F-4D97-AF65-F5344CB8AC3E}">
        <p14:creationId xmlns:p14="http://schemas.microsoft.com/office/powerpoint/2010/main" val="292190724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8785b7a-9c8e-4fa5-be34-2ec5bd928a99">
      <Terms xmlns="http://schemas.microsoft.com/office/infopath/2007/PartnerControls"/>
    </lcf76f155ced4ddcb4097134ff3c332f>
    <TaxCatchAll xmlns="631d8ae4-604d-4fce-b2c9-e7a2dc63b7d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328CE217995C44EAC0FBF92E0F65DD7" ma:contentTypeVersion="15" ma:contentTypeDescription="Create a new document." ma:contentTypeScope="" ma:versionID="0b89a201b379e726a5005ef4f0d0b768">
  <xsd:schema xmlns:xsd="http://www.w3.org/2001/XMLSchema" xmlns:xs="http://www.w3.org/2001/XMLSchema" xmlns:p="http://schemas.microsoft.com/office/2006/metadata/properties" xmlns:ns2="48785b7a-9c8e-4fa5-be34-2ec5bd928a99" xmlns:ns3="631d8ae4-604d-4fce-b2c9-e7a2dc63b7d1" targetNamespace="http://schemas.microsoft.com/office/2006/metadata/properties" ma:root="true" ma:fieldsID="33abb3f19572b6dd548ebafa1359bd4f" ns2:_="" ns3:_="">
    <xsd:import namespace="48785b7a-9c8e-4fa5-be34-2ec5bd928a99"/>
    <xsd:import namespace="631d8ae4-604d-4fce-b2c9-e7a2dc63b7d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85b7a-9c8e-4fa5-be34-2ec5bd928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Location" ma:index="14" nillable="true" ma:displayName="Location" ma:indexed="true"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a4b47c9c-5e66-4eac-b238-c1bb80aeef2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1d8ae4-604d-4fce-b2c9-e7a2dc63b7d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e9137e51-2e79-4885-9ceb-3070435fa2ca}" ma:internalName="TaxCatchAll" ma:showField="CatchAllData" ma:web="631d8ae4-604d-4fce-b2c9-e7a2dc63b7d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CE3C6B-205D-4A24-8230-DA29645CE4E2}">
  <ds:schemaRefs>
    <ds:schemaRef ds:uri="48785b7a-9c8e-4fa5-be34-2ec5bd928a99"/>
    <ds:schemaRef ds:uri="631d8ae4-604d-4fce-b2c9-e7a2dc63b7d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7CAC09E-D2C3-4953-B032-081CBEDF9A64}">
  <ds:schemaRefs>
    <ds:schemaRef ds:uri="48785b7a-9c8e-4fa5-be34-2ec5bd928a99"/>
    <ds:schemaRef ds:uri="631d8ae4-604d-4fce-b2c9-e7a2dc63b7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9837A03-58BB-40EE-99B0-083B8949650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Custom</PresentationFormat>
  <Slides>5</Slides>
  <Notes>0</Notes>
  <HiddenSlides>0</HiddenSlide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David Rock</dc:creator>
  <cp:revision>23</cp:revision>
  <dcterms:created xsi:type="dcterms:W3CDTF">2025-10-08T18:09:30Z</dcterms:created>
  <dcterms:modified xsi:type="dcterms:W3CDTF">2026-07-09T13:30:23Z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0x0101003328CE217995C44EAC0FBF92E0F65DD7</vt:lpwstr>
  </property>
  <property fmtid="{D5CDD505-2E9C-101B-9397-08002B2CF9AE}" pid="3" name="MediaServiceImageTags">
    <vt:lpwstr/>
  </property>
</Properties>
</file>